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61" r:id="rId6"/>
  </p:sldMasterIdLst>
  <p:notesMasterIdLst>
    <p:notesMasterId r:id="rId19"/>
  </p:notesMasterIdLst>
  <p:handoutMasterIdLst>
    <p:handoutMasterId r:id="rId20"/>
  </p:handoutMasterIdLst>
  <p:sldIdLst>
    <p:sldId id="692" r:id="rId7"/>
    <p:sldId id="728" r:id="rId8"/>
    <p:sldId id="716" r:id="rId9"/>
    <p:sldId id="694" r:id="rId10"/>
    <p:sldId id="680" r:id="rId11"/>
    <p:sldId id="681" r:id="rId12"/>
    <p:sldId id="695" r:id="rId13"/>
    <p:sldId id="698" r:id="rId14"/>
    <p:sldId id="702" r:id="rId15"/>
    <p:sldId id="699" r:id="rId16"/>
    <p:sldId id="701" r:id="rId17"/>
    <p:sldId id="688" r:id="rId18"/>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6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90" autoAdjust="0"/>
    <p:restoredTop sz="84022" autoAdjust="0"/>
  </p:normalViewPr>
  <p:slideViewPr>
    <p:cSldViewPr snapToGrid="0">
      <p:cViewPr varScale="1">
        <p:scale>
          <a:sx n="67" d="100"/>
          <a:sy n="67" d="100"/>
        </p:scale>
        <p:origin x="834" y="66"/>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10416"/>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1/14/2015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jp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1/14/2015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900" kern="1200" dirty="0" smtClean="0">
                <a:solidFill>
                  <a:schemeClr val="tx1"/>
                </a:solidFill>
                <a:effectLst/>
                <a:latin typeface="Segoe UI Light" pitchFamily="34" charset="0"/>
                <a:ea typeface="+mn-ea"/>
                <a:cs typeface="+mn-cs"/>
              </a:rPr>
              <a:t>Specific talking points on “show some leg:”</a:t>
            </a:r>
          </a:p>
          <a:p>
            <a:pPr lvl="1"/>
            <a:r>
              <a:rPr lang="en-US" sz="900" kern="1200" dirty="0" smtClean="0">
                <a:solidFill>
                  <a:schemeClr val="tx1"/>
                </a:solidFill>
                <a:effectLst/>
                <a:latin typeface="Segoe UI Light" pitchFamily="34" charset="0"/>
                <a:ea typeface="+mn-ea"/>
                <a:cs typeface="+mn-cs"/>
              </a:rPr>
              <a:t>Endpoints</a:t>
            </a:r>
          </a:p>
          <a:p>
            <a:pPr lvl="2"/>
            <a:r>
              <a:rPr lang="en-US" sz="900" kern="1200" dirty="0" smtClean="0">
                <a:solidFill>
                  <a:schemeClr val="tx1"/>
                </a:solidFill>
                <a:effectLst/>
                <a:latin typeface="Segoe UI Light" pitchFamily="34" charset="0"/>
                <a:ea typeface="+mn-ea"/>
                <a:cs typeface="+mn-cs"/>
              </a:rPr>
              <a:t>Building Apps for Office on the MAC</a:t>
            </a:r>
          </a:p>
          <a:p>
            <a:pPr lvl="2"/>
            <a:r>
              <a:rPr lang="en-US" sz="900" kern="1200" dirty="0" smtClean="0">
                <a:solidFill>
                  <a:schemeClr val="tx1"/>
                </a:solidFill>
                <a:effectLst/>
                <a:latin typeface="Segoe UI Light" pitchFamily="34" charset="0"/>
                <a:ea typeface="+mn-ea"/>
                <a:cs typeface="+mn-cs"/>
              </a:rPr>
              <a:t>Filling in Apps in Office Online, Word</a:t>
            </a:r>
          </a:p>
          <a:p>
            <a:pPr lvl="1"/>
            <a:r>
              <a:rPr lang="en-US" sz="900" kern="1200" dirty="0" smtClean="0">
                <a:solidFill>
                  <a:schemeClr val="tx1"/>
                </a:solidFill>
                <a:effectLst/>
                <a:latin typeface="Segoe UI Light" pitchFamily="34" charset="0"/>
                <a:ea typeface="+mn-ea"/>
                <a:cs typeface="+mn-cs"/>
              </a:rPr>
              <a:t>Connecting Entities</a:t>
            </a:r>
          </a:p>
          <a:p>
            <a:pPr lvl="2"/>
            <a:r>
              <a:rPr lang="en-US" sz="900" kern="1200" dirty="0" smtClean="0">
                <a:solidFill>
                  <a:schemeClr val="tx1"/>
                </a:solidFill>
                <a:effectLst/>
                <a:latin typeface="Segoe UI Light" pitchFamily="34" charset="0"/>
                <a:ea typeface="+mn-ea"/>
                <a:cs typeface="+mn-cs"/>
              </a:rPr>
              <a:t>Adding Entities for feeds and tasks.</a:t>
            </a:r>
          </a:p>
          <a:p>
            <a:pPr lvl="2"/>
            <a:r>
              <a:rPr lang="en-US" sz="900" kern="1200" dirty="0" smtClean="0">
                <a:solidFill>
                  <a:schemeClr val="tx1"/>
                </a:solidFill>
                <a:effectLst/>
                <a:latin typeface="Segoe UI Light" pitchFamily="34" charset="0"/>
                <a:ea typeface="+mn-ea"/>
                <a:cs typeface="+mn-cs"/>
              </a:rPr>
              <a:t>Embracing more of O365</a:t>
            </a:r>
          </a:p>
          <a:p>
            <a:pPr lvl="2"/>
            <a:r>
              <a:rPr lang="en-US" sz="900" kern="1200" dirty="0" smtClean="0">
                <a:solidFill>
                  <a:schemeClr val="tx1"/>
                </a:solidFill>
                <a:effectLst/>
                <a:latin typeface="Segoe UI Light" pitchFamily="34" charset="0"/>
                <a:ea typeface="+mn-ea"/>
                <a:cs typeface="+mn-cs"/>
              </a:rPr>
              <a:t>Working on tools to help developers navigate between entities, like you see in Pulse (We’re showing this, right?)</a:t>
            </a:r>
          </a:p>
          <a:p>
            <a:pPr lvl="1"/>
            <a:r>
              <a:rPr lang="en-US" sz="900" kern="1200" dirty="0" smtClean="0">
                <a:solidFill>
                  <a:schemeClr val="tx1"/>
                </a:solidFill>
                <a:effectLst/>
                <a:latin typeface="Segoe UI Light" pitchFamily="34" charset="0"/>
                <a:ea typeface="+mn-ea"/>
                <a:cs typeface="+mn-cs"/>
              </a:rPr>
              <a:t>Embracing Open</a:t>
            </a:r>
          </a:p>
          <a:p>
            <a:pPr lvl="2"/>
            <a:r>
              <a:rPr lang="en-US" sz="900" kern="1200" dirty="0" smtClean="0">
                <a:solidFill>
                  <a:schemeClr val="tx1"/>
                </a:solidFill>
                <a:effectLst/>
                <a:latin typeface="Segoe UI Light" pitchFamily="34" charset="0"/>
                <a:ea typeface="+mn-ea"/>
                <a:cs typeface="+mn-cs"/>
              </a:rPr>
              <a:t>Double-down on open standards, </a:t>
            </a:r>
            <a:r>
              <a:rPr lang="en-US" sz="900" kern="1200" dirty="0" err="1" smtClean="0">
                <a:solidFill>
                  <a:schemeClr val="tx1"/>
                </a:solidFill>
                <a:effectLst/>
                <a:latin typeface="Segoe UI Light" pitchFamily="34" charset="0"/>
                <a:ea typeface="+mn-ea"/>
                <a:cs typeface="+mn-cs"/>
              </a:rPr>
              <a:t>interop</a:t>
            </a:r>
            <a:r>
              <a:rPr lang="en-US" sz="900" kern="1200" dirty="0" smtClean="0">
                <a:solidFill>
                  <a:schemeClr val="tx1"/>
                </a:solidFill>
                <a:effectLst/>
                <a:latin typeface="Segoe UI Light" pitchFamily="34" charset="0"/>
                <a:ea typeface="+mn-ea"/>
                <a:cs typeface="+mn-cs"/>
              </a:rPr>
              <a:t>, protocols and programming frameworks</a:t>
            </a:r>
          </a:p>
          <a:p>
            <a:pPr lvl="2"/>
            <a:r>
              <a:rPr lang="en-US" sz="900" kern="1200" dirty="0" smtClean="0">
                <a:solidFill>
                  <a:schemeClr val="tx1"/>
                </a:solidFill>
                <a:effectLst/>
                <a:latin typeface="Segoe UI Light" pitchFamily="34" charset="0"/>
                <a:ea typeface="+mn-ea"/>
                <a:cs typeface="+mn-cs"/>
              </a:rPr>
              <a:t>Making more open source projects</a:t>
            </a:r>
          </a:p>
          <a:p>
            <a:pPr lvl="2"/>
            <a:r>
              <a:rPr lang="en-US" sz="900" kern="1200" dirty="0" smtClean="0">
                <a:solidFill>
                  <a:schemeClr val="tx1"/>
                </a:solidFill>
                <a:effectLst/>
                <a:latin typeface="Segoe UI Light" pitchFamily="34" charset="0"/>
                <a:ea typeface="+mn-ea"/>
                <a:cs typeface="+mn-cs"/>
              </a:rPr>
              <a:t>Contributing to more open source projects</a:t>
            </a:r>
          </a:p>
          <a:p>
            <a:pPr lvl="1"/>
            <a:r>
              <a:rPr lang="en-US" sz="900" kern="1200" dirty="0" smtClean="0">
                <a:solidFill>
                  <a:schemeClr val="tx1"/>
                </a:solidFill>
                <a:effectLst/>
                <a:latin typeface="Segoe UI Light" pitchFamily="34" charset="0"/>
                <a:ea typeface="+mn-ea"/>
                <a:cs typeface="+mn-cs"/>
              </a:rPr>
              <a:t>Integrating Platform</a:t>
            </a:r>
          </a:p>
          <a:p>
            <a:pPr lvl="2"/>
            <a:r>
              <a:rPr lang="en-US" sz="900" kern="1200" dirty="0" smtClean="0">
                <a:solidFill>
                  <a:schemeClr val="tx1"/>
                </a:solidFill>
                <a:effectLst/>
                <a:latin typeface="Segoe UI Light" pitchFamily="34" charset="0"/>
                <a:ea typeface="+mn-ea"/>
                <a:cs typeface="+mn-cs"/>
              </a:rPr>
              <a:t>Easier to manage apps across Azure and O365</a:t>
            </a:r>
          </a:p>
          <a:p>
            <a:pPr lvl="2"/>
            <a:r>
              <a:rPr lang="en-US" sz="900" kern="1200" dirty="0" smtClean="0">
                <a:solidFill>
                  <a:schemeClr val="tx1"/>
                </a:solidFill>
                <a:effectLst/>
                <a:latin typeface="Segoe UI Light" pitchFamily="34" charset="0"/>
                <a:ea typeface="+mn-ea"/>
                <a:cs typeface="+mn-cs"/>
              </a:rPr>
              <a:t>More support from VS for apps across not just SharePoint, but all of O365</a:t>
            </a:r>
          </a:p>
          <a:p>
            <a:pPr lvl="1"/>
            <a:r>
              <a:rPr lang="en-US" sz="900" kern="1200" dirty="0" smtClean="0">
                <a:solidFill>
                  <a:schemeClr val="tx1"/>
                </a:solidFill>
                <a:effectLst/>
                <a:latin typeface="Segoe UI Light" pitchFamily="34" charset="0"/>
                <a:ea typeface="+mn-ea"/>
                <a:cs typeface="+mn-cs"/>
              </a:rPr>
              <a:t>Empowering Users</a:t>
            </a:r>
          </a:p>
          <a:p>
            <a:pPr lvl="2"/>
            <a:r>
              <a:rPr lang="en-US" sz="900" kern="1200" dirty="0" smtClean="0">
                <a:solidFill>
                  <a:schemeClr val="tx1"/>
                </a:solidFill>
                <a:effectLst/>
                <a:latin typeface="Segoe UI Light" pitchFamily="34" charset="0"/>
                <a:ea typeface="+mn-ea"/>
                <a:cs typeface="+mn-cs"/>
              </a:rPr>
              <a:t>Make it easier for users to build solutions without code</a:t>
            </a:r>
          </a:p>
          <a:p>
            <a:pPr lvl="2"/>
            <a:r>
              <a:rPr lang="en-US" sz="900" kern="1200" dirty="0" smtClean="0">
                <a:solidFill>
                  <a:schemeClr val="tx1"/>
                </a:solidFill>
                <a:effectLst/>
                <a:latin typeface="Segoe UI Light" pitchFamily="34" charset="0"/>
                <a:ea typeface="+mn-ea"/>
                <a:cs typeface="+mn-cs"/>
              </a:rPr>
              <a:t>Connect those solutions to enhancement from pro-</a:t>
            </a:r>
            <a:r>
              <a:rPr lang="en-US" sz="900" kern="1200" dirty="0" err="1" smtClean="0">
                <a:solidFill>
                  <a:schemeClr val="tx1"/>
                </a:solidFill>
                <a:effectLst/>
                <a:latin typeface="Segoe UI Light" pitchFamily="34" charset="0"/>
                <a:ea typeface="+mn-ea"/>
                <a:cs typeface="+mn-cs"/>
              </a:rPr>
              <a:t>devs</a:t>
            </a:r>
            <a:endParaRPr lang="en-US" sz="900" kern="1200" dirty="0" smtClean="0">
              <a:solidFill>
                <a:schemeClr val="tx1"/>
              </a:solidFill>
              <a:effectLst/>
              <a:latin typeface="Segoe UI Light" pitchFamily="34" charset="0"/>
              <a:ea typeface="+mn-ea"/>
              <a:cs typeface="+mn-cs"/>
            </a:endParaRPr>
          </a:p>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1/14/2015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7735070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9538" y="74613"/>
            <a:ext cx="3216275" cy="1809750"/>
          </a:xfrm>
        </p:spPr>
      </p:sp>
      <p:sp>
        <p:nvSpPr>
          <p:cNvPr id="3" name="Notes Placeholder 2"/>
          <p:cNvSpPr>
            <a:spLocks noGrp="1"/>
          </p:cNvSpPr>
          <p:nvPr>
            <p:ph type="body" idx="1"/>
          </p:nvPr>
        </p:nvSpPr>
        <p:spPr/>
        <p:txBody>
          <a:bodyPr/>
          <a:lstStyle/>
          <a:p>
            <a:endParaRPr lang="en-US" noProof="0" dirty="0" smtClean="0"/>
          </a:p>
          <a:p>
            <a:pPr marL="228600" indent="-228600">
              <a:buAutoNum type="arabicPeriod"/>
            </a:pPr>
            <a:r>
              <a:rPr lang="en-US" noProof="0" dirty="0" smtClean="0"/>
              <a:t>Clients</a:t>
            </a:r>
            <a:r>
              <a:rPr lang="en-US" baseline="0" noProof="0" dirty="0" smtClean="0"/>
              <a:t> using remote development tools</a:t>
            </a:r>
          </a:p>
          <a:p>
            <a:pPr marL="228600" indent="-228600">
              <a:buAutoNum type="arabicPeriod"/>
            </a:pPr>
            <a:r>
              <a:rPr lang="en-US" baseline="0" noProof="0" dirty="0" smtClean="0"/>
              <a:t>Preferred option is to use Office365 – you can share even the same instance cross your App developers</a:t>
            </a:r>
          </a:p>
          <a:p>
            <a:pPr marL="228600" indent="-228600">
              <a:buAutoNum type="arabicPeriod"/>
            </a:pPr>
            <a:r>
              <a:rPr lang="en-US" baseline="0" noProof="0" dirty="0" smtClean="0"/>
              <a:t>You can also host your SharePoint Windows Azure </a:t>
            </a:r>
            <a:r>
              <a:rPr lang="en-US" baseline="0" noProof="0" dirty="0" err="1" smtClean="0"/>
              <a:t>IaaS</a:t>
            </a:r>
            <a:r>
              <a:rPr lang="en-US" baseline="0" noProof="0" dirty="0" smtClean="0"/>
              <a:t> server – so that development </a:t>
            </a:r>
            <a:r>
              <a:rPr lang="en-US" baseline="0" noProof="0" dirty="0" err="1" smtClean="0"/>
              <a:t>occures</a:t>
            </a:r>
            <a:r>
              <a:rPr lang="en-US" baseline="0" noProof="0" dirty="0" smtClean="0"/>
              <a:t> </a:t>
            </a:r>
            <a:r>
              <a:rPr lang="en-US" baseline="0" noProof="0" dirty="0" err="1" smtClean="0"/>
              <a:t>agains</a:t>
            </a:r>
            <a:r>
              <a:rPr lang="en-US" baseline="0" noProof="0" dirty="0" smtClean="0"/>
              <a:t> that instance</a:t>
            </a:r>
          </a:p>
          <a:p>
            <a:pPr marL="228600" indent="-228600">
              <a:buAutoNum type="arabicPeriod"/>
            </a:pPr>
            <a:r>
              <a:rPr lang="en-US" baseline="0" noProof="0" dirty="0" smtClean="0"/>
              <a:t>Just as for </a:t>
            </a:r>
            <a:r>
              <a:rPr lang="en-US" baseline="0" noProof="0" dirty="0" err="1" smtClean="0"/>
              <a:t>IaaS</a:t>
            </a:r>
            <a:r>
              <a:rPr lang="en-US" baseline="0" noProof="0" dirty="0" smtClean="0"/>
              <a:t>, you can do development </a:t>
            </a:r>
            <a:r>
              <a:rPr lang="en-US" baseline="0" noProof="0" dirty="0" err="1" smtClean="0"/>
              <a:t>againts</a:t>
            </a:r>
            <a:r>
              <a:rPr lang="en-US" baseline="0" noProof="0" dirty="0" smtClean="0"/>
              <a:t> shared on-premises instance – most likely you’d dedicate site collection per developer for testing usage</a:t>
            </a:r>
          </a:p>
          <a:p>
            <a:pPr marL="228600" indent="-228600">
              <a:buAutoNum type="arabicPeriod"/>
            </a:pPr>
            <a:r>
              <a:rPr lang="en-US" baseline="0" noProof="0" dirty="0" smtClean="0"/>
              <a:t>TFS – could be on-</a:t>
            </a:r>
            <a:r>
              <a:rPr lang="en-US" baseline="0" noProof="0" dirty="0" err="1" smtClean="0"/>
              <a:t>prem</a:t>
            </a:r>
            <a:r>
              <a:rPr lang="en-US" baseline="0" noProof="0" dirty="0" smtClean="0"/>
              <a:t>, hosted in </a:t>
            </a:r>
            <a:r>
              <a:rPr lang="en-US" baseline="0" noProof="0" dirty="0" err="1" smtClean="0"/>
              <a:t>IaaS</a:t>
            </a:r>
            <a:r>
              <a:rPr lang="en-US" baseline="0" noProof="0" dirty="0" smtClean="0"/>
              <a:t> platform or used as service from cloud</a:t>
            </a:r>
            <a:endParaRPr lang="en-US" noProof="0"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B4008EB6-D09E-4580-8CD6-DDB14511944F}" type="slidenum">
              <a:rPr lang="en-US" smtClean="0"/>
              <a:t>6</a:t>
            </a:fld>
            <a:endParaRPr lang="en-US" dirty="0"/>
          </a:p>
        </p:txBody>
      </p:sp>
      <p:sp>
        <p:nvSpPr>
          <p:cNvPr id="5" name="Header Placeholder 4"/>
          <p:cNvSpPr>
            <a:spLocks noGrp="1"/>
          </p:cNvSpPr>
          <p:nvPr>
            <p:ph type="hdr" sz="quarter" idx="11"/>
          </p:nvPr>
        </p:nvSpPr>
        <p:spPr>
          <a:xfrm>
            <a:off x="0" y="0"/>
            <a:ext cx="2971800" cy="457200"/>
          </a:xfrm>
          <a:prstGeom prst="rect">
            <a:avLst/>
          </a:prstGeom>
        </p:spPr>
        <p:txBody>
          <a:bodyPr/>
          <a:lstStyle/>
          <a:p>
            <a:r>
              <a:rPr lang="en-US" smtClean="0"/>
              <a:t>Microsoft SharePoint Server 2013</a:t>
            </a:r>
            <a:endParaRPr lang="en-US" dirty="0"/>
          </a:p>
        </p:txBody>
      </p:sp>
      <p:sp>
        <p:nvSpPr>
          <p:cNvPr id="6" name="Footer Placeholder 5"/>
          <p:cNvSpPr>
            <a:spLocks noGrp="1"/>
          </p:cNvSpPr>
          <p:nvPr>
            <p:ph type="ftr" sz="quarter" idx="12"/>
          </p:nvPr>
        </p:nvSpPr>
        <p:spPr>
          <a:xfrm>
            <a:off x="-1" y="8685212"/>
            <a:ext cx="5909309" cy="457201"/>
          </a:xfrm>
          <a:prstGeom prst="rect">
            <a:avLst/>
          </a:prstGeom>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18309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Research</a:t>
            </a:r>
            <a:r>
              <a:rPr lang="en-US" baseline="0" dirty="0" smtClean="0"/>
              <a:t> Project</a:t>
            </a:r>
            <a:endParaRPr lang="en-US" dirty="0"/>
          </a:p>
        </p:txBody>
      </p:sp>
      <p:sp>
        <p:nvSpPr>
          <p:cNvPr id="4" name="Date Placeholder 3"/>
          <p:cNvSpPr>
            <a:spLocks noGrp="1"/>
          </p:cNvSpPr>
          <p:nvPr>
            <p:ph type="dt" idx="10"/>
          </p:nvPr>
        </p:nvSpPr>
        <p:spPr/>
        <p:txBody>
          <a:bodyPr/>
          <a:lstStyle/>
          <a:p>
            <a:fld id="{7999B8AE-3BC0-4FE7-8CF7-9B3E644E69C1}" type="datetime1">
              <a:rPr lang="en-US" smtClean="0"/>
              <a:t>1/14/2015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41575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1/14/2015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22629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1/14/2015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132938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1/14/2015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701927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07810748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89632485"/>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2318690200"/>
      </p:ext>
    </p:extLst>
  </p:cSld>
  <p:clrMapOvr>
    <a:masterClrMapping/>
  </p:clrMapOvr>
  <p:transition>
    <p:fade/>
  </p:transition>
  <p:timing>
    <p:tnLst>
      <p:par>
        <p:cTn id="1" dur="indefinite" restart="never" nodeType="tmRoot"/>
      </p:par>
    </p:tnLst>
  </p:timing>
  <p:hf hdr="0"/>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666852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92984014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32594000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6203504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5625412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1524535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5831025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919849880"/>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729710257"/>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895511632"/>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58312421"/>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76237906"/>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92978656"/>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68365119"/>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64270275"/>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0662693"/>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6949218"/>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94850781"/>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8833127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49319396"/>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1331568928"/>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4252579660"/>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732566973"/>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121721284"/>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3667533142"/>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67908131"/>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547607587"/>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219675535"/>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4984590"/>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0301757"/>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809943"/>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6889256"/>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7442186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380333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1556741133"/>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9826185"/>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2.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34" Type="http://schemas.openxmlformats.org/officeDocument/2006/relationships/slideLayout" Target="../slideLayouts/slideLayout71.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37" Type="http://schemas.openxmlformats.org/officeDocument/2006/relationships/image" Target="../media/image5.png"/><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image" Target="../media/image4.png"/><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56" r:id="rId21"/>
    <p:sldLayoutId id="2147484157" r:id="rId22"/>
    <p:sldLayoutId id="2147484158" r:id="rId23"/>
    <p:sldLayoutId id="2147484159" r:id="rId24"/>
    <p:sldLayoutId id="2147484160" r:id="rId25"/>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4062194233"/>
      </p:ext>
    </p:extLst>
  </p:cSld>
  <p:clrMap bg1="dk1" tx1="lt1" bg2="dk2" tx2="lt2" accent1="accent1" accent2="accent2" accent3="accent3" accent4="accent4" accent5="accent5" accent6="accent6" hlink="hlink" folHlink="folHlink"/>
  <p:sldLayoutIdLst>
    <p:sldLayoutId id="2147484162" r:id="rId1"/>
    <p:sldLayoutId id="2147484163" r:id="rId2"/>
    <p:sldLayoutId id="2147484164" r:id="rId3"/>
    <p:sldLayoutId id="2147484165" r:id="rId4"/>
    <p:sldLayoutId id="2147484166" r:id="rId5"/>
    <p:sldLayoutId id="2147484167" r:id="rId6"/>
    <p:sldLayoutId id="2147484168" r:id="rId7"/>
    <p:sldLayoutId id="2147484169" r:id="rId8"/>
    <p:sldLayoutId id="2147484170" r:id="rId9"/>
    <p:sldLayoutId id="2147484171" r:id="rId10"/>
    <p:sldLayoutId id="2147484172" r:id="rId11"/>
    <p:sldLayoutId id="2147484173" r:id="rId12"/>
    <p:sldLayoutId id="2147484174" r:id="rId13"/>
    <p:sldLayoutId id="2147484175" r:id="rId14"/>
    <p:sldLayoutId id="2147484176" r:id="rId15"/>
    <p:sldLayoutId id="2147484177" r:id="rId16"/>
    <p:sldLayoutId id="2147484178" r:id="rId17"/>
    <p:sldLayoutId id="2147484179" r:id="rId18"/>
    <p:sldLayoutId id="2147484180" r:id="rId19"/>
    <p:sldLayoutId id="2147484181" r:id="rId20"/>
    <p:sldLayoutId id="2147484182" r:id="rId21"/>
    <p:sldLayoutId id="2147484183" r:id="rId22"/>
    <p:sldLayoutId id="2147484184" r:id="rId23"/>
    <p:sldLayoutId id="2147484185" r:id="rId24"/>
    <p:sldLayoutId id="2147484186" r:id="rId25"/>
    <p:sldLayoutId id="2147484187" r:id="rId26"/>
    <p:sldLayoutId id="2147484188" r:id="rId27"/>
    <p:sldLayoutId id="2147484189" r:id="rId28"/>
    <p:sldLayoutId id="2147484190" r:id="rId29"/>
    <p:sldLayoutId id="2147484191" r:id="rId30"/>
    <p:sldLayoutId id="2147484192" r:id="rId31"/>
    <p:sldLayoutId id="2147484193" r:id="rId32"/>
    <p:sldLayoutId id="2147484194" r:id="rId33"/>
    <p:sldLayoutId id="2147484195"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Developer Tools</a:t>
            </a:r>
            <a:endParaRPr lang="en-US" dirty="0"/>
          </a:p>
        </p:txBody>
      </p:sp>
      <p:sp>
        <p:nvSpPr>
          <p:cNvPr id="9" name="Subtitle 4"/>
          <p:cNvSpPr>
            <a:spLocks noGrp="1"/>
          </p:cNvSpPr>
          <p:nvPr>
            <p:ph type="subTitle" idx="1"/>
          </p:nvPr>
        </p:nvSpPr>
        <p:spPr/>
        <p:txBody>
          <a:bodyPr/>
          <a:lstStyle/>
          <a:p>
            <a:pPr lvl="0"/>
            <a:r>
              <a:rPr lang="en-US" sz="2744" dirty="0" smtClean="0"/>
              <a:t>Office 365 Development Overview</a:t>
            </a:r>
            <a:endParaRPr lang="en-US" dirty="0"/>
          </a:p>
        </p:txBody>
      </p:sp>
    </p:spTree>
    <p:extLst>
      <p:ext uri="{BB962C8B-B14F-4D97-AF65-F5344CB8AC3E}">
        <p14:creationId xmlns:p14="http://schemas.microsoft.com/office/powerpoint/2010/main" val="2062656892"/>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5018994" y="1541058"/>
            <a:ext cx="6631743" cy="14616622"/>
          </a:xfrm>
          <a:prstGeom prst="rect">
            <a:avLst/>
          </a:prstGeom>
        </p:spPr>
      </p:pic>
      <p:sp>
        <p:nvSpPr>
          <p:cNvPr id="2" name="Title 1"/>
          <p:cNvSpPr>
            <a:spLocks noGrp="1"/>
          </p:cNvSpPr>
          <p:nvPr>
            <p:ph type="title"/>
          </p:nvPr>
        </p:nvSpPr>
        <p:spPr/>
        <p:txBody>
          <a:bodyPr/>
          <a:lstStyle/>
          <a:p>
            <a:r>
              <a:rPr lang="en-US" dirty="0" smtClean="0"/>
              <a:t>Office Blogs</a:t>
            </a:r>
            <a:endParaRPr lang="en-US" dirty="0"/>
          </a:p>
        </p:txBody>
      </p:sp>
      <p:sp>
        <p:nvSpPr>
          <p:cNvPr id="4" name="Text Placeholder 3"/>
          <p:cNvSpPr>
            <a:spLocks noGrp="1"/>
          </p:cNvSpPr>
          <p:nvPr>
            <p:ph type="body" sz="quarter" idx="10"/>
          </p:nvPr>
        </p:nvSpPr>
        <p:spPr/>
        <p:txBody>
          <a:bodyPr/>
          <a:lstStyle/>
          <a:p>
            <a:pPr>
              <a:spcAft>
                <a:spcPts val="588"/>
              </a:spcAft>
            </a:pPr>
            <a:r>
              <a:rPr lang="en-US" dirty="0">
                <a:gradFill>
                  <a:gsLst>
                    <a:gs pos="2917">
                      <a:schemeClr val="tx1"/>
                    </a:gs>
                    <a:gs pos="30000">
                      <a:schemeClr val="tx1"/>
                    </a:gs>
                  </a:gsLst>
                  <a:lin ang="5400000" scaled="0"/>
                </a:gradFill>
              </a:rPr>
              <a:t>Office 365 news</a:t>
            </a:r>
          </a:p>
          <a:p>
            <a:pPr>
              <a:spcAft>
                <a:spcPts val="588"/>
              </a:spcAft>
            </a:pPr>
            <a:r>
              <a:rPr lang="en-US" dirty="0">
                <a:gradFill>
                  <a:gsLst>
                    <a:gs pos="2917">
                      <a:schemeClr val="tx1"/>
                    </a:gs>
                    <a:gs pos="30000">
                      <a:schemeClr val="tx1"/>
                    </a:gs>
                  </a:gsLst>
                  <a:lin ang="5400000" scaled="0"/>
                </a:gradFill>
              </a:rPr>
              <a:t>Dev announcements</a:t>
            </a:r>
          </a:p>
          <a:p>
            <a:pPr>
              <a:spcAft>
                <a:spcPts val="588"/>
              </a:spcAft>
            </a:pPr>
            <a:r>
              <a:rPr lang="en-US" dirty="0">
                <a:gradFill>
                  <a:gsLst>
                    <a:gs pos="2917">
                      <a:schemeClr val="tx1"/>
                    </a:gs>
                    <a:gs pos="30000">
                      <a:schemeClr val="tx1"/>
                    </a:gs>
                  </a:gsLst>
                  <a:lin ang="5400000" scaled="0"/>
                </a:gradFill>
              </a:rPr>
              <a:t>Events</a:t>
            </a:r>
          </a:p>
          <a:p>
            <a:pPr>
              <a:spcAft>
                <a:spcPts val="588"/>
              </a:spcAft>
            </a:pPr>
            <a:r>
              <a:rPr lang="en-US" dirty="0">
                <a:gradFill>
                  <a:gsLst>
                    <a:gs pos="2917">
                      <a:schemeClr val="tx1"/>
                    </a:gs>
                    <a:gs pos="30000">
                      <a:schemeClr val="tx1"/>
                    </a:gs>
                  </a:gsLst>
                  <a:lin ang="5400000" scaled="0"/>
                </a:gradFill>
              </a:rPr>
              <a:t>Garage Series videos</a:t>
            </a:r>
          </a:p>
          <a:p>
            <a:pPr>
              <a:spcAft>
                <a:spcPts val="588"/>
              </a:spcAft>
            </a:pPr>
            <a:r>
              <a:rPr lang="en-US" dirty="0">
                <a:gradFill>
                  <a:gsLst>
                    <a:gs pos="2917">
                      <a:schemeClr val="tx1"/>
                    </a:gs>
                    <a:gs pos="30000">
                      <a:schemeClr val="tx1"/>
                    </a:gs>
                  </a:gsLst>
                  <a:lin ang="5400000" scaled="0"/>
                </a:gradFill>
              </a:rPr>
              <a:t>Weekly podcast</a:t>
            </a:r>
          </a:p>
          <a:p>
            <a:endParaRPr lang="en-US" dirty="0"/>
          </a:p>
        </p:txBody>
      </p:sp>
    </p:spTree>
    <p:extLst>
      <p:ext uri="{BB962C8B-B14F-4D97-AF65-F5344CB8AC3E}">
        <p14:creationId xmlns:p14="http://schemas.microsoft.com/office/powerpoint/2010/main" val="232283454"/>
      </p:ext>
    </p:extLst>
  </p:cSld>
  <p:clrMapOvr>
    <a:masterClrMapping/>
  </p:clrMapOvr>
  <p:transition spd="slow">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380"/>
            <a:ext cx="12188825" cy="968247"/>
          </a:xfrm>
          <a:prstGeom prst="rect">
            <a:avLst/>
          </a:prstGeom>
          <a:noFill/>
        </p:spPr>
        <p:txBody>
          <a:bodyPr wrap="square" lIns="179213" tIns="143370" rIns="179213" bIns="143370" rtlCol="0">
            <a:spAutoFit/>
          </a:bodyPr>
          <a:lstStyle/>
          <a:p>
            <a:pPr algn="ctr" defTabSz="914005">
              <a:lnSpc>
                <a:spcPct val="90000"/>
              </a:lnSpc>
              <a:spcAft>
                <a:spcPts val="588"/>
              </a:spcAft>
            </a:pPr>
            <a:r>
              <a:rPr lang="en-US" sz="4901" dirty="0">
                <a:gradFill>
                  <a:gsLst>
                    <a:gs pos="2917">
                      <a:srgbClr val="FFFFFF"/>
                    </a:gs>
                    <a:gs pos="30000">
                      <a:srgbClr val="FFFFFF"/>
                    </a:gs>
                  </a:gsLst>
                  <a:lin ang="5400000" scaled="0"/>
                </a:gradFill>
              </a:rPr>
              <a:t>Github.com/</a:t>
            </a:r>
            <a:r>
              <a:rPr lang="en-US" sz="4901" dirty="0" err="1">
                <a:gradFill>
                  <a:gsLst>
                    <a:gs pos="2917">
                      <a:srgbClr val="FFFFFF"/>
                    </a:gs>
                    <a:gs pos="30000">
                      <a:srgbClr val="FFFFFF"/>
                    </a:gs>
                  </a:gsLst>
                  <a:lin ang="5400000" scaled="0"/>
                </a:gradFill>
              </a:rPr>
              <a:t>OfficeDev</a:t>
            </a:r>
            <a:endParaRPr lang="en-US" sz="4901" dirty="0">
              <a:gradFill>
                <a:gsLst>
                  <a:gs pos="2917">
                    <a:srgbClr val="FFFFFF"/>
                  </a:gs>
                  <a:gs pos="30000">
                    <a:srgbClr val="FFFFFF"/>
                  </a:gs>
                </a:gsLst>
                <a:lin ang="5400000" scaled="0"/>
              </a:gradFill>
            </a:endParaRPr>
          </a:p>
        </p:txBody>
      </p:sp>
      <p:sp>
        <p:nvSpPr>
          <p:cNvPr id="4" name="TextBox 3"/>
          <p:cNvSpPr txBox="1"/>
          <p:nvPr/>
        </p:nvSpPr>
        <p:spPr>
          <a:xfrm>
            <a:off x="519112" y="1102561"/>
            <a:ext cx="6198657" cy="5371295"/>
          </a:xfrm>
          <a:prstGeom prst="rect">
            <a:avLst/>
          </a:prstGeom>
          <a:noFill/>
        </p:spPr>
        <p:txBody>
          <a:bodyPr wrap="square" lIns="179238" tIns="143391" rIns="179238" bIns="143391" rtlCol="0">
            <a:spAutoFit/>
          </a:bodyPr>
          <a:lstStyle/>
          <a:p>
            <a:pPr>
              <a:lnSpc>
                <a:spcPct val="90000"/>
              </a:lnSpc>
              <a:spcAft>
                <a:spcPts val="588"/>
              </a:spcAft>
            </a:pPr>
            <a:r>
              <a:rPr lang="en-US" sz="2352" b="1" dirty="0">
                <a:gradFill>
                  <a:gsLst>
                    <a:gs pos="2917">
                      <a:schemeClr val="tx1"/>
                    </a:gs>
                    <a:gs pos="30000">
                      <a:schemeClr val="tx1"/>
                    </a:gs>
                  </a:gsLst>
                  <a:lin ang="5400000" scaled="0"/>
                </a:gradFill>
              </a:rPr>
              <a:t>SDKs</a:t>
            </a:r>
          </a:p>
          <a:p>
            <a:pPr>
              <a:lnSpc>
                <a:spcPct val="90000"/>
              </a:lnSpc>
              <a:spcAft>
                <a:spcPts val="588"/>
              </a:spcAft>
            </a:pPr>
            <a:r>
              <a:rPr lang="en-US" sz="2352" dirty="0">
                <a:gradFill>
                  <a:gsLst>
                    <a:gs pos="2917">
                      <a:schemeClr val="tx1"/>
                    </a:gs>
                    <a:gs pos="30000">
                      <a:schemeClr val="tx1"/>
                    </a:gs>
                  </a:gsLst>
                  <a:lin ang="5400000" scaled="0"/>
                </a:gradFill>
              </a:rPr>
              <a:t>Android SDK</a:t>
            </a:r>
          </a:p>
          <a:p>
            <a:pPr>
              <a:lnSpc>
                <a:spcPct val="90000"/>
              </a:lnSpc>
              <a:spcAft>
                <a:spcPts val="588"/>
              </a:spcAft>
            </a:pPr>
            <a:endParaRPr lang="en-US" sz="2352" b="1"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Code Samples</a:t>
            </a:r>
          </a:p>
          <a:p>
            <a:pPr marL="342809" indent="-342900">
              <a:lnSpc>
                <a:spcPct val="90000"/>
              </a:lnSpc>
              <a:spcAft>
                <a:spcPts val="588"/>
              </a:spcAft>
              <a:buFont typeface="Arial" panose="020B0604020202020204" pitchFamily="34" charset="0"/>
              <a:buChar char="•"/>
            </a:pPr>
            <a:r>
              <a:rPr lang="en-US" sz="2352" smtClean="0">
                <a:gradFill>
                  <a:gsLst>
                    <a:gs pos="2917">
                      <a:schemeClr val="tx1"/>
                    </a:gs>
                    <a:gs pos="30000">
                      <a:schemeClr val="tx1"/>
                    </a:gs>
                  </a:gsLst>
                  <a:lin ang="5400000" scaled="0"/>
                </a:gradFill>
              </a:rPr>
              <a:t>Wikipedia </a:t>
            </a:r>
            <a:r>
              <a:rPr lang="en-US" sz="2352" dirty="0">
                <a:gradFill>
                  <a:gsLst>
                    <a:gs pos="2917">
                      <a:schemeClr val="tx1"/>
                    </a:gs>
                    <a:gs pos="30000">
                      <a:schemeClr val="tx1"/>
                    </a:gs>
                  </a:gsLst>
                  <a:lin ang="5400000" scaled="0"/>
                </a:gradFill>
              </a:rPr>
              <a:t>App for Word</a:t>
            </a:r>
          </a:p>
          <a:p>
            <a:pPr marL="342809" indent="-342900">
              <a:lnSpc>
                <a:spcPct val="90000"/>
              </a:lnSpc>
              <a:spcAft>
                <a:spcPts val="588"/>
              </a:spcAft>
              <a:buFont typeface="Arial" panose="020B0604020202020204" pitchFamily="34" charset="0"/>
              <a:buChar char="•"/>
            </a:pPr>
            <a:r>
              <a:rPr lang="en-US" sz="2352" dirty="0" smtClean="0">
                <a:gradFill>
                  <a:gsLst>
                    <a:gs pos="2917">
                      <a:schemeClr val="tx1"/>
                    </a:gs>
                    <a:gs pos="30000">
                      <a:schemeClr val="tx1"/>
                    </a:gs>
                  </a:gsLst>
                  <a:lin ang="5400000" scaled="0"/>
                </a:gradFill>
              </a:rPr>
              <a:t>Campaign </a:t>
            </a:r>
            <a:r>
              <a:rPr lang="en-US" sz="2352" dirty="0">
                <a:gradFill>
                  <a:gsLst>
                    <a:gs pos="2917">
                      <a:schemeClr val="tx1"/>
                    </a:gs>
                    <a:gs pos="30000">
                      <a:schemeClr val="tx1"/>
                    </a:gs>
                  </a:gsLst>
                  <a:lin ang="5400000" scaled="0"/>
                </a:gradFill>
              </a:rPr>
              <a:t>Manager for Android</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Expense Manager for Windows 8</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Research Manager </a:t>
            </a:r>
            <a:r>
              <a:rPr lang="en-US" sz="2352" dirty="0" err="1">
                <a:gradFill>
                  <a:gsLst>
                    <a:gs pos="2917">
                      <a:schemeClr val="tx1"/>
                    </a:gs>
                    <a:gs pos="30000">
                      <a:schemeClr val="tx1"/>
                    </a:gs>
                  </a:gsLst>
                  <a:lin ang="5400000" scaled="0"/>
                </a:gradFill>
              </a:rPr>
              <a:t>inc.</a:t>
            </a:r>
            <a:r>
              <a:rPr lang="en-US" sz="2352" dirty="0">
                <a:gradFill>
                  <a:gsLst>
                    <a:gs pos="2917">
                      <a:schemeClr val="tx1"/>
                    </a:gs>
                    <a:gs pos="30000">
                      <a:schemeClr val="tx1"/>
                    </a:gs>
                  </a:gsLst>
                  <a:lin ang="5400000" scaled="0"/>
                </a:gradFill>
              </a:rPr>
              <a:t> AngularJS</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Building Snippets for Word</a:t>
            </a:r>
          </a:p>
          <a:p>
            <a:pPr>
              <a:lnSpc>
                <a:spcPct val="90000"/>
              </a:lnSpc>
              <a:spcAft>
                <a:spcPts val="588"/>
              </a:spcAft>
            </a:pPr>
            <a:endParaRPr lang="en-US" sz="2352"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Contribute</a:t>
            </a:r>
            <a:endParaRPr lang="en-US" sz="2352" dirty="0">
              <a:gradFill>
                <a:gsLst>
                  <a:gs pos="2917">
                    <a:schemeClr val="tx1"/>
                  </a:gs>
                  <a:gs pos="30000">
                    <a:schemeClr val="tx1"/>
                  </a:gs>
                </a:gsLst>
                <a:lin ang="5400000" scaled="0"/>
              </a:gradFill>
            </a:endParaRPr>
          </a:p>
          <a:p>
            <a:pPr>
              <a:lnSpc>
                <a:spcPct val="90000"/>
              </a:lnSpc>
              <a:spcAft>
                <a:spcPts val="588"/>
              </a:spcAft>
            </a:pPr>
            <a:r>
              <a:rPr lang="en-US" sz="2352" dirty="0">
                <a:gradFill>
                  <a:gsLst>
                    <a:gs pos="2917">
                      <a:schemeClr val="tx1"/>
                    </a:gs>
                    <a:gs pos="30000">
                      <a:schemeClr val="tx1"/>
                    </a:gs>
                  </a:gsLst>
                  <a:lin ang="5400000" scaled="0"/>
                </a:gradFill>
              </a:rPr>
              <a:t>We want your enhancements and your samples!</a:t>
            </a:r>
          </a:p>
        </p:txBody>
      </p:sp>
      <p:pic>
        <p:nvPicPr>
          <p:cNvPr id="2" name="Picture 1"/>
          <p:cNvPicPr>
            <a:picLocks noChangeAspect="1"/>
          </p:cNvPicPr>
          <p:nvPr/>
        </p:nvPicPr>
        <p:blipFill>
          <a:blip r:embed="rId3"/>
          <a:stretch>
            <a:fillRect/>
          </a:stretch>
        </p:blipFill>
        <p:spPr>
          <a:xfrm>
            <a:off x="5766957" y="969627"/>
            <a:ext cx="6426775" cy="4169566"/>
          </a:xfrm>
          <a:prstGeom prst="rect">
            <a:avLst/>
          </a:prstGeom>
        </p:spPr>
      </p:pic>
      <p:sp>
        <p:nvSpPr>
          <p:cNvPr id="5" name="Title 4"/>
          <p:cNvSpPr>
            <a:spLocks noGrp="1"/>
          </p:cNvSpPr>
          <p:nvPr>
            <p:ph type="title"/>
          </p:nvPr>
        </p:nvSpPr>
        <p:spPr/>
        <p:txBody>
          <a:bodyPr/>
          <a:lstStyle/>
          <a:p>
            <a:r>
              <a:rPr lang="en-US" dirty="0" err="1" smtClean="0"/>
              <a:t>GitHub</a:t>
            </a:r>
            <a:endParaRPr lang="en-US" dirty="0"/>
          </a:p>
        </p:txBody>
      </p:sp>
    </p:spTree>
    <p:extLst>
      <p:ext uri="{BB962C8B-B14F-4D97-AF65-F5344CB8AC3E}">
        <p14:creationId xmlns:p14="http://schemas.microsoft.com/office/powerpoint/2010/main" val="3565504823"/>
      </p:ext>
    </p:extLst>
  </p:cSld>
  <p:clrMapOvr>
    <a:masterClrMapping/>
  </p:clrMapOvr>
  <p:transition spd="slow">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9537976"/>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p:cNvSpPr/>
          <p:nvPr/>
        </p:nvSpPr>
        <p:spPr bwMode="auto">
          <a:xfrm>
            <a:off x="10215189" y="5958961"/>
            <a:ext cx="1676755" cy="8961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797" tIns="44797" rIns="44797" bIns="44797" numCol="1" spcCol="0" rtlCol="0" fromWordArt="0" anchor="ctr" anchorCtr="0" forceAA="0" compatLnSpc="1">
            <a:prstTxWarp prst="textNoShape">
              <a:avLst/>
            </a:prstTxWarp>
            <a:noAutofit/>
          </a:bodyPr>
          <a:lstStyle/>
          <a:p>
            <a:pPr algn="ctr" defTabSz="895645" fontAlgn="base">
              <a:spcBef>
                <a:spcPct val="0"/>
              </a:spcBef>
              <a:spcAft>
                <a:spcPct val="0"/>
              </a:spcAft>
            </a:pPr>
            <a:endParaRPr lang="en-US" sz="2155" dirty="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a:xfrm>
            <a:off x="283522" y="283029"/>
            <a:ext cx="11144529" cy="747596"/>
          </a:xfrm>
        </p:spPr>
        <p:txBody>
          <a:bodyPr vert="horz" wrap="square" lIns="143349" tIns="89593" rIns="143349" bIns="89593" rtlCol="0" anchor="t">
            <a:noAutofit/>
          </a:bodyPr>
          <a:lstStyle/>
          <a:p>
            <a:r>
              <a:rPr lang="en-US" sz="5291" dirty="0"/>
              <a:t>Office 365 </a:t>
            </a:r>
            <a:r>
              <a:rPr lang="en-US" sz="5291" dirty="0" smtClean="0"/>
              <a:t>APIs </a:t>
            </a:r>
            <a:endParaRPr lang="en-US" sz="5291" dirty="0"/>
          </a:p>
        </p:txBody>
      </p:sp>
      <p:grpSp>
        <p:nvGrpSpPr>
          <p:cNvPr id="50" name="Group 49"/>
          <p:cNvGrpSpPr/>
          <p:nvPr/>
        </p:nvGrpSpPr>
        <p:grpSpPr>
          <a:xfrm>
            <a:off x="5658794" y="1177630"/>
            <a:ext cx="2790579" cy="5385795"/>
            <a:chOff x="5859729" y="1200150"/>
            <a:chExt cx="2310892" cy="5495222"/>
          </a:xfrm>
        </p:grpSpPr>
        <p:grpSp>
          <p:nvGrpSpPr>
            <p:cNvPr id="5" name="Group 4"/>
            <p:cNvGrpSpPr/>
            <p:nvPr/>
          </p:nvGrpSpPr>
          <p:grpSpPr>
            <a:xfrm>
              <a:off x="5859729" y="1200150"/>
              <a:ext cx="2310892" cy="5495222"/>
              <a:chOff x="5859729" y="1200150"/>
              <a:chExt cx="2310892" cy="5495222"/>
            </a:xfrm>
          </p:grpSpPr>
          <p:sp>
            <p:nvSpPr>
              <p:cNvPr id="13" name="Freeform 12"/>
              <p:cNvSpPr/>
              <p:nvPr/>
            </p:nvSpPr>
            <p:spPr>
              <a:xfrm>
                <a:off x="5859729" y="1200150"/>
                <a:ext cx="2310892"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07" tIns="146246" rIns="182807" bIns="146246" numCol="1" spcCol="1270" anchor="t" anchorCtr="0">
                <a:noAutofit/>
              </a:bodyPr>
              <a:lstStyle/>
              <a:p>
                <a:pPr defTabSz="1480789">
                  <a:lnSpc>
                    <a:spcPct val="90000"/>
                  </a:lnSpc>
                  <a:spcBef>
                    <a:spcPct val="0"/>
                  </a:spcBef>
                  <a:spcAft>
                    <a:spcPct val="35000"/>
                  </a:spcAft>
                </a:pPr>
                <a:r>
                  <a:rPr lang="en-US" sz="2940" dirty="0">
                    <a:gradFill>
                      <a:gsLst>
                        <a:gs pos="0">
                          <a:schemeClr val="bg1"/>
                        </a:gs>
                        <a:gs pos="53000">
                          <a:schemeClr val="bg1"/>
                        </a:gs>
                      </a:gsLst>
                      <a:lin ang="5400000" scaled="0"/>
                    </a:gradFill>
                  </a:rPr>
                  <a:t>SharePoint</a:t>
                </a:r>
              </a:p>
            </p:txBody>
          </p:sp>
          <p:sp>
            <p:nvSpPr>
              <p:cNvPr id="14" name="Freeform 13"/>
              <p:cNvSpPr/>
              <p:nvPr/>
            </p:nvSpPr>
            <p:spPr>
              <a:xfrm>
                <a:off x="5952989" y="1935601"/>
                <a:ext cx="2107834" cy="1954296"/>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Sites</a:t>
                </a:r>
              </a:p>
            </p:txBody>
          </p:sp>
        </p:grpSp>
        <p:sp>
          <p:nvSpPr>
            <p:cNvPr id="17" name="Freeform 14"/>
            <p:cNvSpPr>
              <a:spLocks noChangeAspect="1" noEditPoints="1"/>
            </p:cNvSpPr>
            <p:nvPr/>
          </p:nvSpPr>
          <p:spPr bwMode="black">
            <a:xfrm>
              <a:off x="6500331" y="2415947"/>
              <a:ext cx="1231404" cy="1231082"/>
            </a:xfrm>
            <a:custGeom>
              <a:avLst/>
              <a:gdLst>
                <a:gd name="T0" fmla="*/ 518 w 709"/>
                <a:gd name="T1" fmla="*/ 343 h 709"/>
                <a:gd name="T2" fmla="*/ 449 w 709"/>
                <a:gd name="T3" fmla="*/ 258 h 709"/>
                <a:gd name="T4" fmla="*/ 362 w 709"/>
                <a:gd name="T5" fmla="*/ 189 h 709"/>
                <a:gd name="T6" fmla="*/ 449 w 709"/>
                <a:gd name="T7" fmla="*/ 0 h 709"/>
                <a:gd name="T8" fmla="*/ 260 w 709"/>
                <a:gd name="T9" fmla="*/ 189 h 709"/>
                <a:gd name="T10" fmla="*/ 345 w 709"/>
                <a:gd name="T11" fmla="*/ 258 h 709"/>
                <a:gd name="T12" fmla="*/ 260 w 709"/>
                <a:gd name="T13" fmla="*/ 343 h 709"/>
                <a:gd name="T14" fmla="*/ 189 w 709"/>
                <a:gd name="T15" fmla="*/ 258 h 709"/>
                <a:gd name="T16" fmla="*/ 0 w 709"/>
                <a:gd name="T17" fmla="*/ 447 h 709"/>
                <a:gd name="T18" fmla="*/ 85 w 709"/>
                <a:gd name="T19" fmla="*/ 520 h 709"/>
                <a:gd name="T20" fmla="*/ 0 w 709"/>
                <a:gd name="T21" fmla="*/ 709 h 709"/>
                <a:gd name="T22" fmla="*/ 189 w 709"/>
                <a:gd name="T23" fmla="*/ 520 h 709"/>
                <a:gd name="T24" fmla="*/ 104 w 709"/>
                <a:gd name="T25" fmla="*/ 447 h 709"/>
                <a:gd name="T26" fmla="*/ 189 w 709"/>
                <a:gd name="T27" fmla="*/ 362 h 709"/>
                <a:gd name="T28" fmla="*/ 260 w 709"/>
                <a:gd name="T29" fmla="*/ 447 h 709"/>
                <a:gd name="T30" fmla="*/ 345 w 709"/>
                <a:gd name="T31" fmla="*/ 520 h 709"/>
                <a:gd name="T32" fmla="*/ 260 w 709"/>
                <a:gd name="T33" fmla="*/ 709 h 709"/>
                <a:gd name="T34" fmla="*/ 449 w 709"/>
                <a:gd name="T35" fmla="*/ 520 h 709"/>
                <a:gd name="T36" fmla="*/ 362 w 709"/>
                <a:gd name="T37" fmla="*/ 447 h 709"/>
                <a:gd name="T38" fmla="*/ 449 w 709"/>
                <a:gd name="T39" fmla="*/ 362 h 709"/>
                <a:gd name="T40" fmla="*/ 518 w 709"/>
                <a:gd name="T41" fmla="*/ 447 h 709"/>
                <a:gd name="T42" fmla="*/ 709 w 709"/>
                <a:gd name="T43" fmla="*/ 258 h 709"/>
                <a:gd name="T44" fmla="*/ 277 w 709"/>
                <a:gd name="T45" fmla="*/ 17 h 709"/>
                <a:gd name="T46" fmla="*/ 433 w 709"/>
                <a:gd name="T47" fmla="*/ 170 h 709"/>
                <a:gd name="T48" fmla="*/ 277 w 709"/>
                <a:gd name="T49" fmla="*/ 17 h 709"/>
                <a:gd name="T50" fmla="*/ 17 w 709"/>
                <a:gd name="T51" fmla="*/ 690 h 709"/>
                <a:gd name="T52" fmla="*/ 173 w 709"/>
                <a:gd name="T53" fmla="*/ 536 h 709"/>
                <a:gd name="T54" fmla="*/ 173 w 709"/>
                <a:gd name="T55" fmla="*/ 430 h 709"/>
                <a:gd name="T56" fmla="*/ 17 w 709"/>
                <a:gd name="T57" fmla="*/ 274 h 709"/>
                <a:gd name="T58" fmla="*/ 173 w 709"/>
                <a:gd name="T59" fmla="*/ 430 h 709"/>
                <a:gd name="T60" fmla="*/ 277 w 709"/>
                <a:gd name="T61" fmla="*/ 690 h 709"/>
                <a:gd name="T62" fmla="*/ 433 w 709"/>
                <a:gd name="T63" fmla="*/ 536 h 709"/>
                <a:gd name="T64" fmla="*/ 433 w 709"/>
                <a:gd name="T65" fmla="*/ 430 h 709"/>
                <a:gd name="T66" fmla="*/ 277 w 709"/>
                <a:gd name="T67" fmla="*/ 274 h 709"/>
                <a:gd name="T68" fmla="*/ 433 w 709"/>
                <a:gd name="T69" fmla="*/ 430 h 709"/>
                <a:gd name="T70" fmla="*/ 536 w 709"/>
                <a:gd name="T71" fmla="*/ 430 h 709"/>
                <a:gd name="T72" fmla="*/ 690 w 709"/>
                <a:gd name="T73" fmla="*/ 274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9" h="709">
                  <a:moveTo>
                    <a:pt x="518" y="258"/>
                  </a:moveTo>
                  <a:lnTo>
                    <a:pt x="518" y="343"/>
                  </a:lnTo>
                  <a:lnTo>
                    <a:pt x="449" y="343"/>
                  </a:lnTo>
                  <a:lnTo>
                    <a:pt x="449" y="258"/>
                  </a:lnTo>
                  <a:lnTo>
                    <a:pt x="362" y="258"/>
                  </a:lnTo>
                  <a:lnTo>
                    <a:pt x="362" y="189"/>
                  </a:lnTo>
                  <a:lnTo>
                    <a:pt x="449" y="189"/>
                  </a:lnTo>
                  <a:lnTo>
                    <a:pt x="449" y="0"/>
                  </a:lnTo>
                  <a:lnTo>
                    <a:pt x="260" y="0"/>
                  </a:lnTo>
                  <a:lnTo>
                    <a:pt x="260" y="189"/>
                  </a:lnTo>
                  <a:lnTo>
                    <a:pt x="345" y="189"/>
                  </a:lnTo>
                  <a:lnTo>
                    <a:pt x="345" y="258"/>
                  </a:lnTo>
                  <a:lnTo>
                    <a:pt x="260" y="258"/>
                  </a:lnTo>
                  <a:lnTo>
                    <a:pt x="260" y="343"/>
                  </a:lnTo>
                  <a:lnTo>
                    <a:pt x="189" y="343"/>
                  </a:lnTo>
                  <a:lnTo>
                    <a:pt x="189" y="258"/>
                  </a:lnTo>
                  <a:lnTo>
                    <a:pt x="0" y="258"/>
                  </a:lnTo>
                  <a:lnTo>
                    <a:pt x="0" y="447"/>
                  </a:lnTo>
                  <a:lnTo>
                    <a:pt x="85" y="447"/>
                  </a:lnTo>
                  <a:lnTo>
                    <a:pt x="85" y="520"/>
                  </a:lnTo>
                  <a:lnTo>
                    <a:pt x="0" y="520"/>
                  </a:lnTo>
                  <a:lnTo>
                    <a:pt x="0" y="709"/>
                  </a:lnTo>
                  <a:lnTo>
                    <a:pt x="189" y="709"/>
                  </a:lnTo>
                  <a:lnTo>
                    <a:pt x="189" y="520"/>
                  </a:lnTo>
                  <a:lnTo>
                    <a:pt x="104" y="520"/>
                  </a:lnTo>
                  <a:lnTo>
                    <a:pt x="104" y="447"/>
                  </a:lnTo>
                  <a:lnTo>
                    <a:pt x="189" y="447"/>
                  </a:lnTo>
                  <a:lnTo>
                    <a:pt x="189" y="362"/>
                  </a:lnTo>
                  <a:lnTo>
                    <a:pt x="260" y="362"/>
                  </a:lnTo>
                  <a:lnTo>
                    <a:pt x="260" y="447"/>
                  </a:lnTo>
                  <a:lnTo>
                    <a:pt x="345" y="447"/>
                  </a:lnTo>
                  <a:lnTo>
                    <a:pt x="345" y="520"/>
                  </a:lnTo>
                  <a:lnTo>
                    <a:pt x="260" y="520"/>
                  </a:lnTo>
                  <a:lnTo>
                    <a:pt x="260" y="709"/>
                  </a:lnTo>
                  <a:lnTo>
                    <a:pt x="449" y="709"/>
                  </a:lnTo>
                  <a:lnTo>
                    <a:pt x="449" y="520"/>
                  </a:lnTo>
                  <a:lnTo>
                    <a:pt x="362" y="520"/>
                  </a:lnTo>
                  <a:lnTo>
                    <a:pt x="362" y="447"/>
                  </a:lnTo>
                  <a:lnTo>
                    <a:pt x="449" y="447"/>
                  </a:lnTo>
                  <a:lnTo>
                    <a:pt x="449" y="362"/>
                  </a:lnTo>
                  <a:lnTo>
                    <a:pt x="518" y="362"/>
                  </a:lnTo>
                  <a:lnTo>
                    <a:pt x="518" y="447"/>
                  </a:lnTo>
                  <a:lnTo>
                    <a:pt x="709" y="447"/>
                  </a:lnTo>
                  <a:lnTo>
                    <a:pt x="709" y="258"/>
                  </a:lnTo>
                  <a:lnTo>
                    <a:pt x="518" y="258"/>
                  </a:lnTo>
                  <a:close/>
                  <a:moveTo>
                    <a:pt x="277" y="17"/>
                  </a:moveTo>
                  <a:lnTo>
                    <a:pt x="433" y="17"/>
                  </a:lnTo>
                  <a:lnTo>
                    <a:pt x="433" y="170"/>
                  </a:lnTo>
                  <a:lnTo>
                    <a:pt x="277" y="170"/>
                  </a:lnTo>
                  <a:lnTo>
                    <a:pt x="277" y="17"/>
                  </a:lnTo>
                  <a:close/>
                  <a:moveTo>
                    <a:pt x="173" y="690"/>
                  </a:moveTo>
                  <a:lnTo>
                    <a:pt x="17" y="690"/>
                  </a:lnTo>
                  <a:lnTo>
                    <a:pt x="17" y="536"/>
                  </a:lnTo>
                  <a:lnTo>
                    <a:pt x="173" y="536"/>
                  </a:lnTo>
                  <a:lnTo>
                    <a:pt x="173" y="690"/>
                  </a:lnTo>
                  <a:close/>
                  <a:moveTo>
                    <a:pt x="173" y="430"/>
                  </a:moveTo>
                  <a:lnTo>
                    <a:pt x="17" y="430"/>
                  </a:lnTo>
                  <a:lnTo>
                    <a:pt x="17" y="274"/>
                  </a:lnTo>
                  <a:lnTo>
                    <a:pt x="173" y="274"/>
                  </a:lnTo>
                  <a:lnTo>
                    <a:pt x="173" y="430"/>
                  </a:lnTo>
                  <a:close/>
                  <a:moveTo>
                    <a:pt x="433" y="690"/>
                  </a:moveTo>
                  <a:lnTo>
                    <a:pt x="277" y="690"/>
                  </a:lnTo>
                  <a:lnTo>
                    <a:pt x="277" y="536"/>
                  </a:lnTo>
                  <a:lnTo>
                    <a:pt x="433" y="536"/>
                  </a:lnTo>
                  <a:lnTo>
                    <a:pt x="433" y="690"/>
                  </a:lnTo>
                  <a:close/>
                  <a:moveTo>
                    <a:pt x="433" y="430"/>
                  </a:moveTo>
                  <a:lnTo>
                    <a:pt x="277" y="430"/>
                  </a:lnTo>
                  <a:lnTo>
                    <a:pt x="277" y="274"/>
                  </a:lnTo>
                  <a:lnTo>
                    <a:pt x="433" y="274"/>
                  </a:lnTo>
                  <a:lnTo>
                    <a:pt x="433" y="430"/>
                  </a:lnTo>
                  <a:close/>
                  <a:moveTo>
                    <a:pt x="690" y="430"/>
                  </a:moveTo>
                  <a:lnTo>
                    <a:pt x="536" y="430"/>
                  </a:lnTo>
                  <a:lnTo>
                    <a:pt x="536" y="274"/>
                  </a:lnTo>
                  <a:lnTo>
                    <a:pt x="690" y="274"/>
                  </a:lnTo>
                  <a:lnTo>
                    <a:pt x="690" y="430"/>
                  </a:lnTo>
                  <a:close/>
                </a:path>
              </a:pathLst>
            </a:custGeom>
            <a:solidFill>
              <a:schemeClr val="bg1"/>
            </a:solidFill>
            <a:ln>
              <a:noFill/>
            </a:ln>
          </p:spPr>
          <p:txBody>
            <a:bodyPr vert="horz" wrap="square" lIns="82271" tIns="41136" rIns="82271" bIns="41136" numCol="1" anchor="t" anchorCtr="0" compatLnSpc="1">
              <a:prstTxWarp prst="textNoShape">
                <a:avLst/>
              </a:prstTxWarp>
            </a:bodyPr>
            <a:lstStyle/>
            <a:p>
              <a:endParaRPr lang="en-US" sz="1567"/>
            </a:p>
          </p:txBody>
        </p:sp>
      </p:grpSp>
      <p:grpSp>
        <p:nvGrpSpPr>
          <p:cNvPr id="49" name="Group 48"/>
          <p:cNvGrpSpPr/>
          <p:nvPr/>
        </p:nvGrpSpPr>
        <p:grpSpPr>
          <a:xfrm>
            <a:off x="3026528" y="1177630"/>
            <a:ext cx="2543758" cy="5385795"/>
            <a:chOff x="3088020" y="1200149"/>
            <a:chExt cx="2595442" cy="5495222"/>
          </a:xfrm>
        </p:grpSpPr>
        <p:sp>
          <p:nvSpPr>
            <p:cNvPr id="9" name="Freeform 8"/>
            <p:cNvSpPr/>
            <p:nvPr/>
          </p:nvSpPr>
          <p:spPr>
            <a:xfrm>
              <a:off x="3088020" y="1200149"/>
              <a:ext cx="2595442"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07" tIns="146246" rIns="182807" bIns="146246" numCol="1" spcCol="1270" anchor="t" anchorCtr="0">
              <a:noAutofit/>
            </a:bodyPr>
            <a:lstStyle/>
            <a:p>
              <a:pPr defTabSz="1480789">
                <a:lnSpc>
                  <a:spcPct val="90000"/>
                </a:lnSpc>
                <a:spcBef>
                  <a:spcPct val="0"/>
                </a:spcBef>
                <a:spcAft>
                  <a:spcPct val="35000"/>
                </a:spcAft>
              </a:pPr>
              <a:r>
                <a:rPr lang="en-US" sz="2940" dirty="0">
                  <a:gradFill>
                    <a:gsLst>
                      <a:gs pos="0">
                        <a:schemeClr val="bg1"/>
                      </a:gs>
                      <a:gs pos="53000">
                        <a:schemeClr val="bg1"/>
                      </a:gs>
                    </a:gsLst>
                    <a:lin ang="5400000" scaled="0"/>
                  </a:gradFill>
                </a:rPr>
                <a:t>Exchange &amp; Outlook.com</a:t>
              </a:r>
            </a:p>
          </p:txBody>
        </p:sp>
        <p:sp>
          <p:nvSpPr>
            <p:cNvPr id="11" name="Freeform 10"/>
            <p:cNvSpPr/>
            <p:nvPr/>
          </p:nvSpPr>
          <p:spPr>
            <a:xfrm>
              <a:off x="3336707" y="4021667"/>
              <a:ext cx="2076353" cy="11067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Calendar</a:t>
              </a:r>
            </a:p>
          </p:txBody>
        </p:sp>
        <p:sp>
          <p:nvSpPr>
            <p:cNvPr id="12" name="Freeform 11"/>
            <p:cNvSpPr/>
            <p:nvPr/>
          </p:nvSpPr>
          <p:spPr>
            <a:xfrm>
              <a:off x="3336707" y="5206486"/>
              <a:ext cx="2076353" cy="11067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Contacts</a:t>
              </a:r>
            </a:p>
          </p:txBody>
        </p:sp>
        <p:grpSp>
          <p:nvGrpSpPr>
            <p:cNvPr id="45" name="Group 44"/>
            <p:cNvGrpSpPr/>
            <p:nvPr/>
          </p:nvGrpSpPr>
          <p:grpSpPr>
            <a:xfrm>
              <a:off x="3336707" y="2842193"/>
              <a:ext cx="2076353" cy="1106780"/>
              <a:chOff x="3301946" y="3131494"/>
              <a:chExt cx="2059359" cy="1097280"/>
            </a:xfrm>
          </p:grpSpPr>
          <p:sp>
            <p:nvSpPr>
              <p:cNvPr id="10" name="Freeform 9"/>
              <p:cNvSpPr/>
              <p:nvPr/>
            </p:nvSpPr>
            <p:spPr>
              <a:xfrm>
                <a:off x="3301946" y="3131494"/>
                <a:ext cx="2059359" cy="10972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Mail</a:t>
                </a:r>
              </a:p>
            </p:txBody>
          </p:sp>
          <p:sp>
            <p:nvSpPr>
              <p:cNvPr id="18" name="Freeform 25"/>
              <p:cNvSpPr>
                <a:spLocks noEditPoints="1"/>
              </p:cNvSpPr>
              <p:nvPr/>
            </p:nvSpPr>
            <p:spPr bwMode="auto">
              <a:xfrm>
                <a:off x="4052653" y="3751883"/>
                <a:ext cx="557945" cy="334337"/>
              </a:xfrm>
              <a:custGeom>
                <a:avLst/>
                <a:gdLst>
                  <a:gd name="T0" fmla="*/ 220 w 220"/>
                  <a:gd name="T1" fmla="*/ 21 h 132"/>
                  <a:gd name="T2" fmla="*/ 220 w 220"/>
                  <a:gd name="T3" fmla="*/ 123 h 132"/>
                  <a:gd name="T4" fmla="*/ 220 w 220"/>
                  <a:gd name="T5" fmla="*/ 125 h 132"/>
                  <a:gd name="T6" fmla="*/ 143 w 220"/>
                  <a:gd name="T7" fmla="*/ 67 h 132"/>
                  <a:gd name="T8" fmla="*/ 220 w 220"/>
                  <a:gd name="T9" fmla="*/ 21 h 132"/>
                  <a:gd name="T10" fmla="*/ 110 w 220"/>
                  <a:gd name="T11" fmla="*/ 79 h 132"/>
                  <a:gd name="T12" fmla="*/ 220 w 220"/>
                  <a:gd name="T13" fmla="*/ 14 h 132"/>
                  <a:gd name="T14" fmla="*/ 220 w 220"/>
                  <a:gd name="T15" fmla="*/ 8 h 132"/>
                  <a:gd name="T16" fmla="*/ 211 w 220"/>
                  <a:gd name="T17" fmla="*/ 0 h 132"/>
                  <a:gd name="T18" fmla="*/ 8 w 220"/>
                  <a:gd name="T19" fmla="*/ 0 h 132"/>
                  <a:gd name="T20" fmla="*/ 0 w 220"/>
                  <a:gd name="T21" fmla="*/ 8 h 132"/>
                  <a:gd name="T22" fmla="*/ 0 w 220"/>
                  <a:gd name="T23" fmla="*/ 15 h 132"/>
                  <a:gd name="T24" fmla="*/ 110 w 220"/>
                  <a:gd name="T25" fmla="*/ 79 h 132"/>
                  <a:gd name="T26" fmla="*/ 137 w 220"/>
                  <a:gd name="T27" fmla="*/ 70 h 132"/>
                  <a:gd name="T28" fmla="*/ 110 w 220"/>
                  <a:gd name="T29" fmla="*/ 86 h 132"/>
                  <a:gd name="T30" fmla="*/ 83 w 220"/>
                  <a:gd name="T31" fmla="*/ 70 h 132"/>
                  <a:gd name="T32" fmla="*/ 4 w 220"/>
                  <a:gd name="T33" fmla="*/ 130 h 132"/>
                  <a:gd name="T34" fmla="*/ 8 w 220"/>
                  <a:gd name="T35" fmla="*/ 132 h 132"/>
                  <a:gd name="T36" fmla="*/ 211 w 220"/>
                  <a:gd name="T37" fmla="*/ 132 h 132"/>
                  <a:gd name="T38" fmla="*/ 217 w 220"/>
                  <a:gd name="T39" fmla="*/ 130 h 132"/>
                  <a:gd name="T40" fmla="*/ 137 w 220"/>
                  <a:gd name="T41" fmla="*/ 70 h 132"/>
                  <a:gd name="T42" fmla="*/ 0 w 220"/>
                  <a:gd name="T43" fmla="*/ 22 h 132"/>
                  <a:gd name="T44" fmla="*/ 0 w 220"/>
                  <a:gd name="T45" fmla="*/ 123 h 132"/>
                  <a:gd name="T46" fmla="*/ 0 w 220"/>
                  <a:gd name="T47" fmla="*/ 125 h 132"/>
                  <a:gd name="T48" fmla="*/ 77 w 220"/>
                  <a:gd name="T49" fmla="*/ 67 h 132"/>
                  <a:gd name="T50" fmla="*/ 0 w 220"/>
                  <a:gd name="T51" fmla="*/ 2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132">
                    <a:moveTo>
                      <a:pt x="220" y="21"/>
                    </a:moveTo>
                    <a:cubicBezTo>
                      <a:pt x="220" y="123"/>
                      <a:pt x="220" y="123"/>
                      <a:pt x="220" y="123"/>
                    </a:cubicBezTo>
                    <a:cubicBezTo>
                      <a:pt x="220" y="124"/>
                      <a:pt x="220" y="124"/>
                      <a:pt x="220" y="125"/>
                    </a:cubicBezTo>
                    <a:cubicBezTo>
                      <a:pt x="143" y="67"/>
                      <a:pt x="143" y="67"/>
                      <a:pt x="143" y="67"/>
                    </a:cubicBezTo>
                    <a:lnTo>
                      <a:pt x="220" y="21"/>
                    </a:lnTo>
                    <a:close/>
                    <a:moveTo>
                      <a:pt x="110" y="79"/>
                    </a:moveTo>
                    <a:cubicBezTo>
                      <a:pt x="220" y="14"/>
                      <a:pt x="220" y="14"/>
                      <a:pt x="220" y="14"/>
                    </a:cubicBezTo>
                    <a:cubicBezTo>
                      <a:pt x="220" y="8"/>
                      <a:pt x="220" y="8"/>
                      <a:pt x="220" y="8"/>
                    </a:cubicBezTo>
                    <a:cubicBezTo>
                      <a:pt x="220" y="4"/>
                      <a:pt x="216" y="0"/>
                      <a:pt x="211" y="0"/>
                    </a:cubicBezTo>
                    <a:cubicBezTo>
                      <a:pt x="8" y="0"/>
                      <a:pt x="8" y="0"/>
                      <a:pt x="8" y="0"/>
                    </a:cubicBezTo>
                    <a:cubicBezTo>
                      <a:pt x="4" y="0"/>
                      <a:pt x="0" y="4"/>
                      <a:pt x="0" y="8"/>
                    </a:cubicBezTo>
                    <a:cubicBezTo>
                      <a:pt x="0" y="15"/>
                      <a:pt x="0" y="15"/>
                      <a:pt x="0" y="15"/>
                    </a:cubicBezTo>
                    <a:lnTo>
                      <a:pt x="110" y="79"/>
                    </a:lnTo>
                    <a:close/>
                    <a:moveTo>
                      <a:pt x="137" y="70"/>
                    </a:moveTo>
                    <a:cubicBezTo>
                      <a:pt x="110" y="86"/>
                      <a:pt x="110" y="86"/>
                      <a:pt x="110" y="86"/>
                    </a:cubicBezTo>
                    <a:cubicBezTo>
                      <a:pt x="83" y="70"/>
                      <a:pt x="83" y="70"/>
                      <a:pt x="83" y="70"/>
                    </a:cubicBezTo>
                    <a:cubicBezTo>
                      <a:pt x="4" y="130"/>
                      <a:pt x="4" y="130"/>
                      <a:pt x="4" y="130"/>
                    </a:cubicBezTo>
                    <a:cubicBezTo>
                      <a:pt x="5" y="131"/>
                      <a:pt x="7" y="132"/>
                      <a:pt x="8" y="132"/>
                    </a:cubicBezTo>
                    <a:cubicBezTo>
                      <a:pt x="211" y="132"/>
                      <a:pt x="211" y="132"/>
                      <a:pt x="211" y="132"/>
                    </a:cubicBezTo>
                    <a:cubicBezTo>
                      <a:pt x="213" y="132"/>
                      <a:pt x="215" y="131"/>
                      <a:pt x="217" y="130"/>
                    </a:cubicBezTo>
                    <a:lnTo>
                      <a:pt x="137" y="70"/>
                    </a:lnTo>
                    <a:close/>
                    <a:moveTo>
                      <a:pt x="0" y="22"/>
                    </a:moveTo>
                    <a:cubicBezTo>
                      <a:pt x="0" y="123"/>
                      <a:pt x="0" y="123"/>
                      <a:pt x="0" y="123"/>
                    </a:cubicBezTo>
                    <a:cubicBezTo>
                      <a:pt x="0" y="124"/>
                      <a:pt x="0" y="125"/>
                      <a:pt x="0" y="125"/>
                    </a:cubicBezTo>
                    <a:cubicBezTo>
                      <a:pt x="77" y="67"/>
                      <a:pt x="77" y="67"/>
                      <a:pt x="77" y="67"/>
                    </a:cubicBezTo>
                    <a:lnTo>
                      <a:pt x="0" y="22"/>
                    </a:lnTo>
                    <a:close/>
                  </a:path>
                </a:pathLst>
              </a:custGeom>
              <a:solidFill>
                <a:schemeClr val="bg1"/>
              </a:solidFill>
              <a:ln>
                <a:noFill/>
              </a:ln>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nvGrpSpPr>
            <p:cNvPr id="19" name="Group 46"/>
            <p:cNvGrpSpPr>
              <a:grpSpLocks noChangeAspect="1"/>
            </p:cNvGrpSpPr>
            <p:nvPr/>
          </p:nvGrpSpPr>
          <p:grpSpPr bwMode="auto">
            <a:xfrm>
              <a:off x="4105124" y="4639145"/>
              <a:ext cx="389719" cy="452698"/>
              <a:chOff x="16287" y="-405"/>
              <a:chExt cx="813" cy="944"/>
            </a:xfrm>
            <a:solidFill>
              <a:schemeClr val="bg1"/>
            </a:solidFill>
          </p:grpSpPr>
          <p:sp>
            <p:nvSpPr>
              <p:cNvPr id="20" name="Freeform 47"/>
              <p:cNvSpPr>
                <a:spLocks noEditPoints="1"/>
              </p:cNvSpPr>
              <p:nvPr/>
            </p:nvSpPr>
            <p:spPr bwMode="auto">
              <a:xfrm>
                <a:off x="16287" y="-89"/>
                <a:ext cx="813" cy="628"/>
              </a:xfrm>
              <a:custGeom>
                <a:avLst/>
                <a:gdLst>
                  <a:gd name="T0" fmla="*/ 0 w 344"/>
                  <a:gd name="T1" fmla="*/ 237 h 266"/>
                  <a:gd name="T2" fmla="*/ 320 w 344"/>
                  <a:gd name="T3" fmla="*/ 266 h 266"/>
                  <a:gd name="T4" fmla="*/ 344 w 344"/>
                  <a:gd name="T5" fmla="*/ 0 h 266"/>
                  <a:gd name="T6" fmla="*/ 84 w 344"/>
                  <a:gd name="T7" fmla="*/ 242 h 266"/>
                  <a:gd name="T8" fmla="*/ 22 w 344"/>
                  <a:gd name="T9" fmla="*/ 180 h 266"/>
                  <a:gd name="T10" fmla="*/ 84 w 344"/>
                  <a:gd name="T11" fmla="*/ 242 h 266"/>
                  <a:gd name="T12" fmla="*/ 22 w 344"/>
                  <a:gd name="T13" fmla="*/ 164 h 266"/>
                  <a:gd name="T14" fmla="*/ 84 w 344"/>
                  <a:gd name="T15" fmla="*/ 101 h 266"/>
                  <a:gd name="T16" fmla="*/ 84 w 344"/>
                  <a:gd name="T17" fmla="*/ 86 h 266"/>
                  <a:gd name="T18" fmla="*/ 22 w 344"/>
                  <a:gd name="T19" fmla="*/ 23 h 266"/>
                  <a:gd name="T20" fmla="*/ 84 w 344"/>
                  <a:gd name="T21" fmla="*/ 86 h 266"/>
                  <a:gd name="T22" fmla="*/ 100 w 344"/>
                  <a:gd name="T23" fmla="*/ 242 h 266"/>
                  <a:gd name="T24" fmla="*/ 163 w 344"/>
                  <a:gd name="T25" fmla="*/ 180 h 266"/>
                  <a:gd name="T26" fmla="*/ 163 w 344"/>
                  <a:gd name="T27" fmla="*/ 164 h 266"/>
                  <a:gd name="T28" fmla="*/ 100 w 344"/>
                  <a:gd name="T29" fmla="*/ 101 h 266"/>
                  <a:gd name="T30" fmla="*/ 163 w 344"/>
                  <a:gd name="T31" fmla="*/ 164 h 266"/>
                  <a:gd name="T32" fmla="*/ 100 w 344"/>
                  <a:gd name="T33" fmla="*/ 86 h 266"/>
                  <a:gd name="T34" fmla="*/ 163 w 344"/>
                  <a:gd name="T35" fmla="*/ 23 h 266"/>
                  <a:gd name="T36" fmla="*/ 241 w 344"/>
                  <a:gd name="T37" fmla="*/ 242 h 266"/>
                  <a:gd name="T38" fmla="*/ 179 w 344"/>
                  <a:gd name="T39" fmla="*/ 180 h 266"/>
                  <a:gd name="T40" fmla="*/ 241 w 344"/>
                  <a:gd name="T41" fmla="*/ 242 h 266"/>
                  <a:gd name="T42" fmla="*/ 179 w 344"/>
                  <a:gd name="T43" fmla="*/ 164 h 266"/>
                  <a:gd name="T44" fmla="*/ 241 w 344"/>
                  <a:gd name="T45" fmla="*/ 101 h 266"/>
                  <a:gd name="T46" fmla="*/ 241 w 344"/>
                  <a:gd name="T47" fmla="*/ 86 h 266"/>
                  <a:gd name="T48" fmla="*/ 179 w 344"/>
                  <a:gd name="T49" fmla="*/ 23 h 266"/>
                  <a:gd name="T50" fmla="*/ 241 w 344"/>
                  <a:gd name="T51" fmla="*/ 86 h 266"/>
                  <a:gd name="T52" fmla="*/ 257 w 344"/>
                  <a:gd name="T53" fmla="*/ 242 h 266"/>
                  <a:gd name="T54" fmla="*/ 320 w 344"/>
                  <a:gd name="T55" fmla="*/ 180 h 266"/>
                  <a:gd name="T56" fmla="*/ 320 w 344"/>
                  <a:gd name="T57" fmla="*/ 164 h 266"/>
                  <a:gd name="T58" fmla="*/ 257 w 344"/>
                  <a:gd name="T59" fmla="*/ 101 h 266"/>
                  <a:gd name="T60" fmla="*/ 320 w 344"/>
                  <a:gd name="T61" fmla="*/ 164 h 266"/>
                  <a:gd name="T62" fmla="*/ 257 w 344"/>
                  <a:gd name="T63" fmla="*/ 86 h 266"/>
                  <a:gd name="T64" fmla="*/ 320 w 344"/>
                  <a:gd name="T65" fmla="*/ 2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 h="266">
                    <a:moveTo>
                      <a:pt x="0" y="0"/>
                    </a:moveTo>
                    <a:cubicBezTo>
                      <a:pt x="0" y="237"/>
                      <a:pt x="0" y="237"/>
                      <a:pt x="0" y="237"/>
                    </a:cubicBezTo>
                    <a:cubicBezTo>
                      <a:pt x="0" y="253"/>
                      <a:pt x="11" y="266"/>
                      <a:pt x="24" y="266"/>
                    </a:cubicBezTo>
                    <a:cubicBezTo>
                      <a:pt x="320" y="266"/>
                      <a:pt x="320" y="266"/>
                      <a:pt x="320" y="266"/>
                    </a:cubicBezTo>
                    <a:cubicBezTo>
                      <a:pt x="333" y="266"/>
                      <a:pt x="344" y="253"/>
                      <a:pt x="344" y="237"/>
                    </a:cubicBezTo>
                    <a:cubicBezTo>
                      <a:pt x="344" y="0"/>
                      <a:pt x="344" y="0"/>
                      <a:pt x="344" y="0"/>
                    </a:cubicBezTo>
                    <a:lnTo>
                      <a:pt x="0" y="0"/>
                    </a:lnTo>
                    <a:close/>
                    <a:moveTo>
                      <a:pt x="84" y="242"/>
                    </a:moveTo>
                    <a:cubicBezTo>
                      <a:pt x="22" y="242"/>
                      <a:pt x="22" y="242"/>
                      <a:pt x="22" y="242"/>
                    </a:cubicBezTo>
                    <a:cubicBezTo>
                      <a:pt x="22" y="180"/>
                      <a:pt x="22" y="180"/>
                      <a:pt x="22" y="180"/>
                    </a:cubicBezTo>
                    <a:cubicBezTo>
                      <a:pt x="84" y="180"/>
                      <a:pt x="84" y="180"/>
                      <a:pt x="84" y="180"/>
                    </a:cubicBezTo>
                    <a:lnTo>
                      <a:pt x="84" y="242"/>
                    </a:lnTo>
                    <a:close/>
                    <a:moveTo>
                      <a:pt x="84" y="164"/>
                    </a:moveTo>
                    <a:cubicBezTo>
                      <a:pt x="22" y="164"/>
                      <a:pt x="22" y="164"/>
                      <a:pt x="22" y="164"/>
                    </a:cubicBezTo>
                    <a:cubicBezTo>
                      <a:pt x="22" y="101"/>
                      <a:pt x="22" y="101"/>
                      <a:pt x="22" y="101"/>
                    </a:cubicBezTo>
                    <a:cubicBezTo>
                      <a:pt x="84" y="101"/>
                      <a:pt x="84" y="101"/>
                      <a:pt x="84" y="101"/>
                    </a:cubicBezTo>
                    <a:lnTo>
                      <a:pt x="84" y="164"/>
                    </a:lnTo>
                    <a:close/>
                    <a:moveTo>
                      <a:pt x="84" y="86"/>
                    </a:moveTo>
                    <a:cubicBezTo>
                      <a:pt x="22" y="86"/>
                      <a:pt x="22" y="86"/>
                      <a:pt x="22" y="86"/>
                    </a:cubicBezTo>
                    <a:cubicBezTo>
                      <a:pt x="22" y="23"/>
                      <a:pt x="22" y="23"/>
                      <a:pt x="22" y="23"/>
                    </a:cubicBezTo>
                    <a:cubicBezTo>
                      <a:pt x="84" y="23"/>
                      <a:pt x="84" y="23"/>
                      <a:pt x="84" y="23"/>
                    </a:cubicBezTo>
                    <a:lnTo>
                      <a:pt x="84" y="86"/>
                    </a:lnTo>
                    <a:close/>
                    <a:moveTo>
                      <a:pt x="163" y="242"/>
                    </a:moveTo>
                    <a:cubicBezTo>
                      <a:pt x="100" y="242"/>
                      <a:pt x="100" y="242"/>
                      <a:pt x="100" y="242"/>
                    </a:cubicBezTo>
                    <a:cubicBezTo>
                      <a:pt x="100" y="180"/>
                      <a:pt x="100" y="180"/>
                      <a:pt x="100" y="180"/>
                    </a:cubicBezTo>
                    <a:cubicBezTo>
                      <a:pt x="163" y="180"/>
                      <a:pt x="163" y="180"/>
                      <a:pt x="163" y="180"/>
                    </a:cubicBezTo>
                    <a:cubicBezTo>
                      <a:pt x="163" y="242"/>
                      <a:pt x="163" y="242"/>
                      <a:pt x="163" y="242"/>
                    </a:cubicBezTo>
                    <a:close/>
                    <a:moveTo>
                      <a:pt x="163" y="164"/>
                    </a:moveTo>
                    <a:cubicBezTo>
                      <a:pt x="100" y="164"/>
                      <a:pt x="100" y="164"/>
                      <a:pt x="100" y="164"/>
                    </a:cubicBezTo>
                    <a:cubicBezTo>
                      <a:pt x="100" y="101"/>
                      <a:pt x="100" y="101"/>
                      <a:pt x="100" y="101"/>
                    </a:cubicBezTo>
                    <a:cubicBezTo>
                      <a:pt x="163" y="101"/>
                      <a:pt x="163" y="101"/>
                      <a:pt x="163" y="101"/>
                    </a:cubicBezTo>
                    <a:cubicBezTo>
                      <a:pt x="163" y="164"/>
                      <a:pt x="163" y="164"/>
                      <a:pt x="163" y="164"/>
                    </a:cubicBezTo>
                    <a:close/>
                    <a:moveTo>
                      <a:pt x="163" y="86"/>
                    </a:moveTo>
                    <a:cubicBezTo>
                      <a:pt x="100" y="86"/>
                      <a:pt x="100" y="86"/>
                      <a:pt x="100" y="86"/>
                    </a:cubicBezTo>
                    <a:cubicBezTo>
                      <a:pt x="100" y="23"/>
                      <a:pt x="100" y="23"/>
                      <a:pt x="100" y="23"/>
                    </a:cubicBezTo>
                    <a:cubicBezTo>
                      <a:pt x="163" y="23"/>
                      <a:pt x="163" y="23"/>
                      <a:pt x="163" y="23"/>
                    </a:cubicBezTo>
                    <a:cubicBezTo>
                      <a:pt x="163" y="86"/>
                      <a:pt x="163" y="86"/>
                      <a:pt x="163" y="86"/>
                    </a:cubicBezTo>
                    <a:close/>
                    <a:moveTo>
                      <a:pt x="241" y="242"/>
                    </a:moveTo>
                    <a:cubicBezTo>
                      <a:pt x="179" y="242"/>
                      <a:pt x="179" y="242"/>
                      <a:pt x="179" y="242"/>
                    </a:cubicBezTo>
                    <a:cubicBezTo>
                      <a:pt x="179" y="180"/>
                      <a:pt x="179" y="180"/>
                      <a:pt x="179" y="180"/>
                    </a:cubicBezTo>
                    <a:cubicBezTo>
                      <a:pt x="241" y="180"/>
                      <a:pt x="241" y="180"/>
                      <a:pt x="241" y="180"/>
                    </a:cubicBezTo>
                    <a:lnTo>
                      <a:pt x="241" y="242"/>
                    </a:lnTo>
                    <a:close/>
                    <a:moveTo>
                      <a:pt x="241" y="164"/>
                    </a:moveTo>
                    <a:cubicBezTo>
                      <a:pt x="179" y="164"/>
                      <a:pt x="179" y="164"/>
                      <a:pt x="179" y="164"/>
                    </a:cubicBezTo>
                    <a:cubicBezTo>
                      <a:pt x="179" y="101"/>
                      <a:pt x="179" y="101"/>
                      <a:pt x="179" y="101"/>
                    </a:cubicBezTo>
                    <a:cubicBezTo>
                      <a:pt x="241" y="101"/>
                      <a:pt x="241" y="101"/>
                      <a:pt x="241" y="101"/>
                    </a:cubicBezTo>
                    <a:lnTo>
                      <a:pt x="241" y="164"/>
                    </a:lnTo>
                    <a:close/>
                    <a:moveTo>
                      <a:pt x="241" y="86"/>
                    </a:moveTo>
                    <a:cubicBezTo>
                      <a:pt x="179" y="86"/>
                      <a:pt x="179" y="86"/>
                      <a:pt x="179" y="86"/>
                    </a:cubicBezTo>
                    <a:cubicBezTo>
                      <a:pt x="179" y="23"/>
                      <a:pt x="179" y="23"/>
                      <a:pt x="179" y="23"/>
                    </a:cubicBezTo>
                    <a:cubicBezTo>
                      <a:pt x="241" y="23"/>
                      <a:pt x="241" y="23"/>
                      <a:pt x="241" y="23"/>
                    </a:cubicBezTo>
                    <a:lnTo>
                      <a:pt x="241" y="86"/>
                    </a:lnTo>
                    <a:close/>
                    <a:moveTo>
                      <a:pt x="320" y="242"/>
                    </a:moveTo>
                    <a:cubicBezTo>
                      <a:pt x="257" y="242"/>
                      <a:pt x="257" y="242"/>
                      <a:pt x="257" y="242"/>
                    </a:cubicBezTo>
                    <a:cubicBezTo>
                      <a:pt x="257" y="180"/>
                      <a:pt x="257" y="180"/>
                      <a:pt x="257" y="180"/>
                    </a:cubicBezTo>
                    <a:cubicBezTo>
                      <a:pt x="320" y="180"/>
                      <a:pt x="320" y="180"/>
                      <a:pt x="320" y="180"/>
                    </a:cubicBezTo>
                    <a:cubicBezTo>
                      <a:pt x="320" y="180"/>
                      <a:pt x="320" y="242"/>
                      <a:pt x="320" y="242"/>
                    </a:cubicBezTo>
                    <a:close/>
                    <a:moveTo>
                      <a:pt x="320" y="164"/>
                    </a:moveTo>
                    <a:cubicBezTo>
                      <a:pt x="257" y="164"/>
                      <a:pt x="257" y="164"/>
                      <a:pt x="257" y="164"/>
                    </a:cubicBezTo>
                    <a:cubicBezTo>
                      <a:pt x="257" y="101"/>
                      <a:pt x="257" y="101"/>
                      <a:pt x="257" y="101"/>
                    </a:cubicBezTo>
                    <a:cubicBezTo>
                      <a:pt x="320" y="101"/>
                      <a:pt x="320" y="101"/>
                      <a:pt x="320" y="101"/>
                    </a:cubicBezTo>
                    <a:cubicBezTo>
                      <a:pt x="320" y="101"/>
                      <a:pt x="320" y="164"/>
                      <a:pt x="320" y="164"/>
                    </a:cubicBezTo>
                    <a:close/>
                    <a:moveTo>
                      <a:pt x="320" y="86"/>
                    </a:moveTo>
                    <a:cubicBezTo>
                      <a:pt x="257" y="86"/>
                      <a:pt x="257" y="86"/>
                      <a:pt x="257" y="86"/>
                    </a:cubicBezTo>
                    <a:cubicBezTo>
                      <a:pt x="257" y="23"/>
                      <a:pt x="257" y="23"/>
                      <a:pt x="257" y="23"/>
                    </a:cubicBezTo>
                    <a:cubicBezTo>
                      <a:pt x="320" y="23"/>
                      <a:pt x="320" y="23"/>
                      <a:pt x="320" y="23"/>
                    </a:cubicBezTo>
                    <a:cubicBezTo>
                      <a:pt x="320" y="23"/>
                      <a:pt x="320" y="86"/>
                      <a:pt x="320"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21" name="Freeform 48"/>
              <p:cNvSpPr>
                <a:spLocks noEditPoints="1"/>
              </p:cNvSpPr>
              <p:nvPr/>
            </p:nvSpPr>
            <p:spPr bwMode="auto">
              <a:xfrm>
                <a:off x="16287" y="-405"/>
                <a:ext cx="813" cy="288"/>
              </a:xfrm>
              <a:custGeom>
                <a:avLst/>
                <a:gdLst>
                  <a:gd name="T0" fmla="*/ 320 w 344"/>
                  <a:gd name="T1" fmla="*/ 51 h 122"/>
                  <a:gd name="T2" fmla="*/ 261 w 344"/>
                  <a:gd name="T3" fmla="*/ 51 h 122"/>
                  <a:gd name="T4" fmla="*/ 261 w 344"/>
                  <a:gd name="T5" fmla="*/ 15 h 122"/>
                  <a:gd name="T6" fmla="*/ 249 w 344"/>
                  <a:gd name="T7" fmla="*/ 0 h 122"/>
                  <a:gd name="T8" fmla="*/ 237 w 344"/>
                  <a:gd name="T9" fmla="*/ 15 h 122"/>
                  <a:gd name="T10" fmla="*/ 237 w 344"/>
                  <a:gd name="T11" fmla="*/ 51 h 122"/>
                  <a:gd name="T12" fmla="*/ 104 w 344"/>
                  <a:gd name="T13" fmla="*/ 51 h 122"/>
                  <a:gd name="T14" fmla="*/ 104 w 344"/>
                  <a:gd name="T15" fmla="*/ 15 h 122"/>
                  <a:gd name="T16" fmla="*/ 92 w 344"/>
                  <a:gd name="T17" fmla="*/ 0 h 122"/>
                  <a:gd name="T18" fmla="*/ 80 w 344"/>
                  <a:gd name="T19" fmla="*/ 15 h 122"/>
                  <a:gd name="T20" fmla="*/ 80 w 344"/>
                  <a:gd name="T21" fmla="*/ 51 h 122"/>
                  <a:gd name="T22" fmla="*/ 24 w 344"/>
                  <a:gd name="T23" fmla="*/ 51 h 122"/>
                  <a:gd name="T24" fmla="*/ 0 w 344"/>
                  <a:gd name="T25" fmla="*/ 80 h 122"/>
                  <a:gd name="T26" fmla="*/ 0 w 344"/>
                  <a:gd name="T27" fmla="*/ 122 h 122"/>
                  <a:gd name="T28" fmla="*/ 344 w 344"/>
                  <a:gd name="T29" fmla="*/ 122 h 122"/>
                  <a:gd name="T30" fmla="*/ 344 w 344"/>
                  <a:gd name="T31" fmla="*/ 80 h 122"/>
                  <a:gd name="T32" fmla="*/ 320 w 344"/>
                  <a:gd name="T33" fmla="*/ 51 h 122"/>
                  <a:gd name="T34" fmla="*/ 92 w 344"/>
                  <a:gd name="T35" fmla="*/ 106 h 122"/>
                  <a:gd name="T36" fmla="*/ 70 w 344"/>
                  <a:gd name="T37" fmla="*/ 83 h 122"/>
                  <a:gd name="T38" fmla="*/ 80 w 344"/>
                  <a:gd name="T39" fmla="*/ 64 h 122"/>
                  <a:gd name="T40" fmla="*/ 80 w 344"/>
                  <a:gd name="T41" fmla="*/ 75 h 122"/>
                  <a:gd name="T42" fmla="*/ 92 w 344"/>
                  <a:gd name="T43" fmla="*/ 90 h 122"/>
                  <a:gd name="T44" fmla="*/ 104 w 344"/>
                  <a:gd name="T45" fmla="*/ 75 h 122"/>
                  <a:gd name="T46" fmla="*/ 104 w 344"/>
                  <a:gd name="T47" fmla="*/ 64 h 122"/>
                  <a:gd name="T48" fmla="*/ 115 w 344"/>
                  <a:gd name="T49" fmla="*/ 83 h 122"/>
                  <a:gd name="T50" fmla="*/ 92 w 344"/>
                  <a:gd name="T51" fmla="*/ 106 h 122"/>
                  <a:gd name="T52" fmla="*/ 249 w 344"/>
                  <a:gd name="T53" fmla="*/ 106 h 122"/>
                  <a:gd name="T54" fmla="*/ 227 w 344"/>
                  <a:gd name="T55" fmla="*/ 83 h 122"/>
                  <a:gd name="T56" fmla="*/ 237 w 344"/>
                  <a:gd name="T57" fmla="*/ 64 h 122"/>
                  <a:gd name="T58" fmla="*/ 237 w 344"/>
                  <a:gd name="T59" fmla="*/ 75 h 122"/>
                  <a:gd name="T60" fmla="*/ 249 w 344"/>
                  <a:gd name="T61" fmla="*/ 90 h 122"/>
                  <a:gd name="T62" fmla="*/ 261 w 344"/>
                  <a:gd name="T63" fmla="*/ 75 h 122"/>
                  <a:gd name="T64" fmla="*/ 261 w 344"/>
                  <a:gd name="T65" fmla="*/ 64 h 122"/>
                  <a:gd name="T66" fmla="*/ 272 w 344"/>
                  <a:gd name="T67" fmla="*/ 83 h 122"/>
                  <a:gd name="T68" fmla="*/ 249 w 344"/>
                  <a:gd name="T69"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4" h="122">
                    <a:moveTo>
                      <a:pt x="320" y="51"/>
                    </a:moveTo>
                    <a:cubicBezTo>
                      <a:pt x="261" y="51"/>
                      <a:pt x="261" y="51"/>
                      <a:pt x="261" y="51"/>
                    </a:cubicBezTo>
                    <a:cubicBezTo>
                      <a:pt x="261" y="15"/>
                      <a:pt x="261" y="15"/>
                      <a:pt x="261" y="15"/>
                    </a:cubicBezTo>
                    <a:cubicBezTo>
                      <a:pt x="261" y="7"/>
                      <a:pt x="256" y="0"/>
                      <a:pt x="249" y="0"/>
                    </a:cubicBezTo>
                    <a:cubicBezTo>
                      <a:pt x="242" y="0"/>
                      <a:pt x="237" y="7"/>
                      <a:pt x="237" y="15"/>
                    </a:cubicBezTo>
                    <a:cubicBezTo>
                      <a:pt x="237" y="51"/>
                      <a:pt x="237" y="51"/>
                      <a:pt x="237" y="51"/>
                    </a:cubicBezTo>
                    <a:cubicBezTo>
                      <a:pt x="104" y="51"/>
                      <a:pt x="104" y="51"/>
                      <a:pt x="104" y="51"/>
                    </a:cubicBezTo>
                    <a:cubicBezTo>
                      <a:pt x="104" y="15"/>
                      <a:pt x="104" y="15"/>
                      <a:pt x="104" y="15"/>
                    </a:cubicBezTo>
                    <a:cubicBezTo>
                      <a:pt x="104" y="7"/>
                      <a:pt x="99" y="0"/>
                      <a:pt x="92" y="0"/>
                    </a:cubicBezTo>
                    <a:cubicBezTo>
                      <a:pt x="85" y="0"/>
                      <a:pt x="80" y="7"/>
                      <a:pt x="80" y="15"/>
                    </a:cubicBezTo>
                    <a:cubicBezTo>
                      <a:pt x="80" y="51"/>
                      <a:pt x="80" y="51"/>
                      <a:pt x="80" y="51"/>
                    </a:cubicBezTo>
                    <a:cubicBezTo>
                      <a:pt x="24" y="51"/>
                      <a:pt x="24" y="51"/>
                      <a:pt x="24" y="51"/>
                    </a:cubicBezTo>
                    <a:cubicBezTo>
                      <a:pt x="11" y="51"/>
                      <a:pt x="0" y="64"/>
                      <a:pt x="0" y="80"/>
                    </a:cubicBezTo>
                    <a:cubicBezTo>
                      <a:pt x="0" y="122"/>
                      <a:pt x="0" y="122"/>
                      <a:pt x="0" y="122"/>
                    </a:cubicBezTo>
                    <a:cubicBezTo>
                      <a:pt x="344" y="122"/>
                      <a:pt x="344" y="122"/>
                      <a:pt x="344" y="122"/>
                    </a:cubicBezTo>
                    <a:cubicBezTo>
                      <a:pt x="344" y="80"/>
                      <a:pt x="344" y="80"/>
                      <a:pt x="344" y="80"/>
                    </a:cubicBezTo>
                    <a:cubicBezTo>
                      <a:pt x="344" y="64"/>
                      <a:pt x="333" y="51"/>
                      <a:pt x="320" y="51"/>
                    </a:cubicBezTo>
                    <a:close/>
                    <a:moveTo>
                      <a:pt x="92" y="106"/>
                    </a:moveTo>
                    <a:cubicBezTo>
                      <a:pt x="80" y="106"/>
                      <a:pt x="70" y="96"/>
                      <a:pt x="70" y="83"/>
                    </a:cubicBezTo>
                    <a:cubicBezTo>
                      <a:pt x="70" y="75"/>
                      <a:pt x="74" y="68"/>
                      <a:pt x="80" y="64"/>
                    </a:cubicBezTo>
                    <a:cubicBezTo>
                      <a:pt x="80" y="75"/>
                      <a:pt x="80" y="75"/>
                      <a:pt x="80" y="75"/>
                    </a:cubicBezTo>
                    <a:cubicBezTo>
                      <a:pt x="80" y="83"/>
                      <a:pt x="85" y="90"/>
                      <a:pt x="92" y="90"/>
                    </a:cubicBezTo>
                    <a:cubicBezTo>
                      <a:pt x="99" y="90"/>
                      <a:pt x="104" y="83"/>
                      <a:pt x="104" y="75"/>
                    </a:cubicBezTo>
                    <a:cubicBezTo>
                      <a:pt x="104" y="64"/>
                      <a:pt x="104" y="64"/>
                      <a:pt x="104" y="64"/>
                    </a:cubicBezTo>
                    <a:cubicBezTo>
                      <a:pt x="111" y="68"/>
                      <a:pt x="115" y="75"/>
                      <a:pt x="115" y="83"/>
                    </a:cubicBezTo>
                    <a:cubicBezTo>
                      <a:pt x="115" y="96"/>
                      <a:pt x="105" y="106"/>
                      <a:pt x="92" y="106"/>
                    </a:cubicBezTo>
                    <a:close/>
                    <a:moveTo>
                      <a:pt x="249" y="106"/>
                    </a:moveTo>
                    <a:cubicBezTo>
                      <a:pt x="237" y="106"/>
                      <a:pt x="227" y="96"/>
                      <a:pt x="227" y="83"/>
                    </a:cubicBezTo>
                    <a:cubicBezTo>
                      <a:pt x="227" y="75"/>
                      <a:pt x="231" y="68"/>
                      <a:pt x="237" y="64"/>
                    </a:cubicBezTo>
                    <a:cubicBezTo>
                      <a:pt x="237" y="75"/>
                      <a:pt x="237" y="75"/>
                      <a:pt x="237" y="75"/>
                    </a:cubicBezTo>
                    <a:cubicBezTo>
                      <a:pt x="237" y="83"/>
                      <a:pt x="242" y="90"/>
                      <a:pt x="249" y="90"/>
                    </a:cubicBezTo>
                    <a:cubicBezTo>
                      <a:pt x="256" y="90"/>
                      <a:pt x="261" y="83"/>
                      <a:pt x="261" y="75"/>
                    </a:cubicBezTo>
                    <a:cubicBezTo>
                      <a:pt x="261" y="64"/>
                      <a:pt x="261" y="64"/>
                      <a:pt x="261" y="64"/>
                    </a:cubicBezTo>
                    <a:cubicBezTo>
                      <a:pt x="268" y="68"/>
                      <a:pt x="272" y="75"/>
                      <a:pt x="272" y="83"/>
                    </a:cubicBezTo>
                    <a:cubicBezTo>
                      <a:pt x="272" y="96"/>
                      <a:pt x="262" y="106"/>
                      <a:pt x="249"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grpSp>
        <p:sp>
          <p:nvSpPr>
            <p:cNvPr id="22" name="Freeform 625"/>
            <p:cNvSpPr>
              <a:spLocks noChangeAspect="1"/>
            </p:cNvSpPr>
            <p:nvPr/>
          </p:nvSpPr>
          <p:spPr bwMode="auto">
            <a:xfrm>
              <a:off x="4056716" y="5697381"/>
              <a:ext cx="592457" cy="452815"/>
            </a:xfrm>
            <a:custGeom>
              <a:avLst/>
              <a:gdLst>
                <a:gd name="T0" fmla="*/ 276 w 280"/>
                <a:gd name="T1" fmla="*/ 190 h 214"/>
                <a:gd name="T2" fmla="*/ 169 w 280"/>
                <a:gd name="T3" fmla="*/ 139 h 214"/>
                <a:gd name="T4" fmla="*/ 168 w 280"/>
                <a:gd name="T5" fmla="*/ 115 h 214"/>
                <a:gd name="T6" fmla="*/ 183 w 280"/>
                <a:gd name="T7" fmla="*/ 65 h 214"/>
                <a:gd name="T8" fmla="*/ 140 w 280"/>
                <a:gd name="T9" fmla="*/ 0 h 214"/>
                <a:gd name="T10" fmla="*/ 97 w 280"/>
                <a:gd name="T11" fmla="*/ 65 h 214"/>
                <a:gd name="T12" fmla="*/ 112 w 280"/>
                <a:gd name="T13" fmla="*/ 115 h 214"/>
                <a:gd name="T14" fmla="*/ 111 w 280"/>
                <a:gd name="T15" fmla="*/ 139 h 214"/>
                <a:gd name="T16" fmla="*/ 4 w 280"/>
                <a:gd name="T17" fmla="*/ 190 h 214"/>
                <a:gd name="T18" fmla="*/ 0 w 280"/>
                <a:gd name="T19" fmla="*/ 214 h 214"/>
                <a:gd name="T20" fmla="*/ 280 w 280"/>
                <a:gd name="T21" fmla="*/ 214 h 214"/>
                <a:gd name="T22" fmla="*/ 276 w 280"/>
                <a:gd name="T23" fmla="*/ 19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0" h="214">
                  <a:moveTo>
                    <a:pt x="276" y="190"/>
                  </a:moveTo>
                  <a:cubicBezTo>
                    <a:pt x="270" y="160"/>
                    <a:pt x="189" y="163"/>
                    <a:pt x="169" y="139"/>
                  </a:cubicBezTo>
                  <a:cubicBezTo>
                    <a:pt x="165" y="134"/>
                    <a:pt x="165" y="134"/>
                    <a:pt x="168" y="115"/>
                  </a:cubicBezTo>
                  <a:cubicBezTo>
                    <a:pt x="172" y="94"/>
                    <a:pt x="177" y="107"/>
                    <a:pt x="183" y="65"/>
                  </a:cubicBezTo>
                  <a:cubicBezTo>
                    <a:pt x="189" y="30"/>
                    <a:pt x="177" y="0"/>
                    <a:pt x="140" y="0"/>
                  </a:cubicBezTo>
                  <a:cubicBezTo>
                    <a:pt x="103" y="0"/>
                    <a:pt x="91" y="30"/>
                    <a:pt x="97" y="65"/>
                  </a:cubicBezTo>
                  <a:cubicBezTo>
                    <a:pt x="103" y="107"/>
                    <a:pt x="108" y="94"/>
                    <a:pt x="112" y="115"/>
                  </a:cubicBezTo>
                  <a:cubicBezTo>
                    <a:pt x="115" y="134"/>
                    <a:pt x="115" y="134"/>
                    <a:pt x="111" y="139"/>
                  </a:cubicBezTo>
                  <a:cubicBezTo>
                    <a:pt x="91" y="163"/>
                    <a:pt x="10" y="160"/>
                    <a:pt x="4" y="190"/>
                  </a:cubicBezTo>
                  <a:cubicBezTo>
                    <a:pt x="3" y="194"/>
                    <a:pt x="0" y="214"/>
                    <a:pt x="0" y="214"/>
                  </a:cubicBezTo>
                  <a:cubicBezTo>
                    <a:pt x="280" y="214"/>
                    <a:pt x="280" y="214"/>
                    <a:pt x="280" y="214"/>
                  </a:cubicBezTo>
                  <a:cubicBezTo>
                    <a:pt x="280" y="214"/>
                    <a:pt x="277" y="194"/>
                    <a:pt x="276" y="190"/>
                  </a:cubicBezTo>
                  <a:close/>
                </a:path>
              </a:pathLst>
            </a:custGeom>
            <a:solidFill>
              <a:schemeClr val="bg1"/>
            </a:solidFill>
            <a:ln>
              <a:noFill/>
            </a:ln>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grpSp>
      <p:grpSp>
        <p:nvGrpSpPr>
          <p:cNvPr id="48" name="Group 47"/>
          <p:cNvGrpSpPr/>
          <p:nvPr/>
        </p:nvGrpSpPr>
        <p:grpSpPr>
          <a:xfrm>
            <a:off x="954411" y="1177630"/>
            <a:ext cx="2010343" cy="5385795"/>
            <a:chOff x="973802" y="1200149"/>
            <a:chExt cx="2051189" cy="5495222"/>
          </a:xfrm>
        </p:grpSpPr>
        <p:sp>
          <p:nvSpPr>
            <p:cNvPr id="6" name="Freeform 5"/>
            <p:cNvSpPr/>
            <p:nvPr/>
          </p:nvSpPr>
          <p:spPr>
            <a:xfrm>
              <a:off x="973802" y="1200149"/>
              <a:ext cx="2051189"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07" tIns="146246" rIns="182807" bIns="146246" numCol="1" spcCol="1270" anchor="t" anchorCtr="0">
              <a:noAutofit/>
            </a:bodyPr>
            <a:lstStyle/>
            <a:p>
              <a:pPr defTabSz="1480789">
                <a:lnSpc>
                  <a:spcPct val="90000"/>
                </a:lnSpc>
                <a:spcBef>
                  <a:spcPct val="0"/>
                </a:spcBef>
                <a:spcAft>
                  <a:spcPct val="35000"/>
                </a:spcAft>
              </a:pPr>
              <a:r>
                <a:rPr lang="en-US" sz="2940" dirty="0">
                  <a:gradFill>
                    <a:gsLst>
                      <a:gs pos="0">
                        <a:schemeClr val="bg1"/>
                      </a:gs>
                      <a:gs pos="53000">
                        <a:schemeClr val="bg1"/>
                      </a:gs>
                    </a:gsLst>
                    <a:lin ang="5400000" scaled="0"/>
                  </a:gradFill>
                </a:rPr>
                <a:t>Active Directory</a:t>
              </a:r>
            </a:p>
          </p:txBody>
        </p:sp>
        <p:sp>
          <p:nvSpPr>
            <p:cNvPr id="7" name="Freeform 6"/>
            <p:cNvSpPr/>
            <p:nvPr/>
          </p:nvSpPr>
          <p:spPr>
            <a:xfrm>
              <a:off x="1235991" y="2850326"/>
              <a:ext cx="1501094" cy="1724732"/>
            </a:xfrm>
            <a:custGeom>
              <a:avLst/>
              <a:gdLst>
                <a:gd name="connsiteX0" fmla="*/ 0 w 2059359"/>
                <a:gd name="connsiteY0" fmla="*/ 0 h 1642662"/>
                <a:gd name="connsiteX1" fmla="*/ 2059359 w 2059359"/>
                <a:gd name="connsiteY1" fmla="*/ 0 h 1642662"/>
                <a:gd name="connsiteX2" fmla="*/ 2059359 w 2059359"/>
                <a:gd name="connsiteY2" fmla="*/ 1642662 h 1642662"/>
                <a:gd name="connsiteX3" fmla="*/ 0 w 2059359"/>
                <a:gd name="connsiteY3" fmla="*/ 1642662 h 1642662"/>
                <a:gd name="connsiteX4" fmla="*/ 0 w 2059359"/>
                <a:gd name="connsiteY4" fmla="*/ 0 h 1642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642662">
                  <a:moveTo>
                    <a:pt x="0" y="0"/>
                  </a:moveTo>
                  <a:lnTo>
                    <a:pt x="2059359" y="0"/>
                  </a:lnTo>
                  <a:lnTo>
                    <a:pt x="2059359" y="1642662"/>
                  </a:lnTo>
                  <a:lnTo>
                    <a:pt x="0" y="1642662"/>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Users</a:t>
              </a:r>
            </a:p>
          </p:txBody>
        </p:sp>
        <p:sp>
          <p:nvSpPr>
            <p:cNvPr id="8" name="Freeform 7"/>
            <p:cNvSpPr/>
            <p:nvPr/>
          </p:nvSpPr>
          <p:spPr>
            <a:xfrm>
              <a:off x="1235991" y="4720529"/>
              <a:ext cx="1501094" cy="1706286"/>
            </a:xfrm>
            <a:custGeom>
              <a:avLst/>
              <a:gdLst>
                <a:gd name="connsiteX0" fmla="*/ 0 w 2059359"/>
                <a:gd name="connsiteY0" fmla="*/ 0 h 1642662"/>
                <a:gd name="connsiteX1" fmla="*/ 2059359 w 2059359"/>
                <a:gd name="connsiteY1" fmla="*/ 0 h 1642662"/>
                <a:gd name="connsiteX2" fmla="*/ 2059359 w 2059359"/>
                <a:gd name="connsiteY2" fmla="*/ 1642662 h 1642662"/>
                <a:gd name="connsiteX3" fmla="*/ 0 w 2059359"/>
                <a:gd name="connsiteY3" fmla="*/ 1642662 h 1642662"/>
                <a:gd name="connsiteX4" fmla="*/ 0 w 2059359"/>
                <a:gd name="connsiteY4" fmla="*/ 0 h 1642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642662">
                  <a:moveTo>
                    <a:pt x="0" y="0"/>
                  </a:moveTo>
                  <a:lnTo>
                    <a:pt x="2059359" y="0"/>
                  </a:lnTo>
                  <a:lnTo>
                    <a:pt x="2059359" y="1642662"/>
                  </a:lnTo>
                  <a:lnTo>
                    <a:pt x="0" y="1642662"/>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Groups</a:t>
              </a:r>
            </a:p>
          </p:txBody>
        </p:sp>
        <p:grpSp>
          <p:nvGrpSpPr>
            <p:cNvPr id="24" name="Group 740"/>
            <p:cNvGrpSpPr>
              <a:grpSpLocks noChangeAspect="1"/>
            </p:cNvGrpSpPr>
            <p:nvPr/>
          </p:nvGrpSpPr>
          <p:grpSpPr bwMode="auto">
            <a:xfrm>
              <a:off x="1499997" y="3609381"/>
              <a:ext cx="925834" cy="794491"/>
              <a:chOff x="7349" y="-2816"/>
              <a:chExt cx="661" cy="567"/>
            </a:xfrm>
            <a:solidFill>
              <a:schemeClr val="bg1"/>
            </a:solidFill>
          </p:grpSpPr>
          <p:sp>
            <p:nvSpPr>
              <p:cNvPr id="25" name="Freeform 741"/>
              <p:cNvSpPr>
                <a:spLocks/>
              </p:cNvSpPr>
              <p:nvPr/>
            </p:nvSpPr>
            <p:spPr bwMode="auto">
              <a:xfrm>
                <a:off x="7573" y="-2676"/>
                <a:ext cx="213" cy="427"/>
              </a:xfrm>
              <a:custGeom>
                <a:avLst/>
                <a:gdLst>
                  <a:gd name="T0" fmla="*/ 73 w 90"/>
                  <a:gd name="T1" fmla="*/ 0 h 181"/>
                  <a:gd name="T2" fmla="*/ 17 w 90"/>
                  <a:gd name="T3" fmla="*/ 0 h 181"/>
                  <a:gd name="T4" fmla="*/ 0 w 90"/>
                  <a:gd name="T5" fmla="*/ 17 h 181"/>
                  <a:gd name="T6" fmla="*/ 0 w 90"/>
                  <a:gd name="T7" fmla="*/ 93 h 181"/>
                  <a:gd name="T8" fmla="*/ 17 w 90"/>
                  <a:gd name="T9" fmla="*/ 110 h 181"/>
                  <a:gd name="T10" fmla="*/ 17 w 90"/>
                  <a:gd name="T11" fmla="*/ 110 h 181"/>
                  <a:gd name="T12" fmla="*/ 17 w 90"/>
                  <a:gd name="T13" fmla="*/ 164 h 181"/>
                  <a:gd name="T14" fmla="*/ 33 w 90"/>
                  <a:gd name="T15" fmla="*/ 181 h 181"/>
                  <a:gd name="T16" fmla="*/ 57 w 90"/>
                  <a:gd name="T17" fmla="*/ 181 h 181"/>
                  <a:gd name="T18" fmla="*/ 73 w 90"/>
                  <a:gd name="T19" fmla="*/ 164 h 181"/>
                  <a:gd name="T20" fmla="*/ 73 w 90"/>
                  <a:gd name="T21" fmla="*/ 110 h 181"/>
                  <a:gd name="T22" fmla="*/ 73 w 90"/>
                  <a:gd name="T23" fmla="*/ 110 h 181"/>
                  <a:gd name="T24" fmla="*/ 90 w 90"/>
                  <a:gd name="T25" fmla="*/ 93 h 181"/>
                  <a:gd name="T26" fmla="*/ 90 w 90"/>
                  <a:gd name="T27" fmla="*/ 17 h 181"/>
                  <a:gd name="T28" fmla="*/ 73 w 90"/>
                  <a:gd name="T2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0" h="181">
                    <a:moveTo>
                      <a:pt x="73" y="0"/>
                    </a:moveTo>
                    <a:cubicBezTo>
                      <a:pt x="17" y="0"/>
                      <a:pt x="17" y="0"/>
                      <a:pt x="17" y="0"/>
                    </a:cubicBezTo>
                    <a:cubicBezTo>
                      <a:pt x="8" y="0"/>
                      <a:pt x="0" y="8"/>
                      <a:pt x="0" y="17"/>
                    </a:cubicBezTo>
                    <a:cubicBezTo>
                      <a:pt x="0" y="93"/>
                      <a:pt x="0" y="93"/>
                      <a:pt x="0" y="93"/>
                    </a:cubicBezTo>
                    <a:cubicBezTo>
                      <a:pt x="0" y="102"/>
                      <a:pt x="8" y="110"/>
                      <a:pt x="17" y="110"/>
                    </a:cubicBezTo>
                    <a:cubicBezTo>
                      <a:pt x="17" y="110"/>
                      <a:pt x="17" y="110"/>
                      <a:pt x="17" y="110"/>
                    </a:cubicBezTo>
                    <a:cubicBezTo>
                      <a:pt x="17" y="164"/>
                      <a:pt x="17" y="164"/>
                      <a:pt x="17" y="164"/>
                    </a:cubicBezTo>
                    <a:cubicBezTo>
                      <a:pt x="17" y="173"/>
                      <a:pt x="24" y="181"/>
                      <a:pt x="33" y="181"/>
                    </a:cubicBezTo>
                    <a:cubicBezTo>
                      <a:pt x="57" y="181"/>
                      <a:pt x="57" y="181"/>
                      <a:pt x="57" y="181"/>
                    </a:cubicBezTo>
                    <a:cubicBezTo>
                      <a:pt x="66" y="181"/>
                      <a:pt x="73" y="173"/>
                      <a:pt x="73" y="164"/>
                    </a:cubicBezTo>
                    <a:cubicBezTo>
                      <a:pt x="73" y="110"/>
                      <a:pt x="73" y="110"/>
                      <a:pt x="73" y="110"/>
                    </a:cubicBezTo>
                    <a:cubicBezTo>
                      <a:pt x="73" y="110"/>
                      <a:pt x="73" y="110"/>
                      <a:pt x="73" y="110"/>
                    </a:cubicBezTo>
                    <a:cubicBezTo>
                      <a:pt x="82" y="110"/>
                      <a:pt x="90" y="102"/>
                      <a:pt x="90" y="93"/>
                    </a:cubicBezTo>
                    <a:cubicBezTo>
                      <a:pt x="90" y="17"/>
                      <a:pt x="90" y="17"/>
                      <a:pt x="90" y="17"/>
                    </a:cubicBezTo>
                    <a:cubicBezTo>
                      <a:pt x="90" y="8"/>
                      <a:pt x="82" y="0"/>
                      <a:pt x="7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26" name="Oval 742"/>
              <p:cNvSpPr>
                <a:spLocks noChangeArrowheads="1"/>
              </p:cNvSpPr>
              <p:nvPr/>
            </p:nvSpPr>
            <p:spPr bwMode="auto">
              <a:xfrm>
                <a:off x="7616" y="-2816"/>
                <a:ext cx="127" cy="1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27" name="Freeform 743"/>
              <p:cNvSpPr>
                <a:spLocks/>
              </p:cNvSpPr>
              <p:nvPr/>
            </p:nvSpPr>
            <p:spPr bwMode="auto">
              <a:xfrm>
                <a:off x="7831" y="-2660"/>
                <a:ext cx="179" cy="364"/>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7 w 76"/>
                  <a:gd name="T15" fmla="*/ 154 h 154"/>
                  <a:gd name="T16" fmla="*/ 48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7" y="154"/>
                    </a:cubicBezTo>
                    <a:cubicBezTo>
                      <a:pt x="48" y="154"/>
                      <a:pt x="48" y="154"/>
                      <a:pt x="48"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28" name="Oval 744"/>
              <p:cNvSpPr>
                <a:spLocks noChangeArrowheads="1"/>
              </p:cNvSpPr>
              <p:nvPr/>
            </p:nvSpPr>
            <p:spPr bwMode="auto">
              <a:xfrm>
                <a:off x="7866" y="-2780"/>
                <a:ext cx="109" cy="10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29" name="Freeform 745"/>
              <p:cNvSpPr>
                <a:spLocks/>
              </p:cNvSpPr>
              <p:nvPr/>
            </p:nvSpPr>
            <p:spPr bwMode="auto">
              <a:xfrm>
                <a:off x="7349" y="-2660"/>
                <a:ext cx="179" cy="364"/>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30" name="Oval 746"/>
              <p:cNvSpPr>
                <a:spLocks noChangeArrowheads="1"/>
              </p:cNvSpPr>
              <p:nvPr/>
            </p:nvSpPr>
            <p:spPr bwMode="auto">
              <a:xfrm>
                <a:off x="7384" y="-2780"/>
                <a:ext cx="109" cy="10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grpSp>
        <p:grpSp>
          <p:nvGrpSpPr>
            <p:cNvPr id="31" name="Group 30"/>
            <p:cNvGrpSpPr/>
            <p:nvPr/>
          </p:nvGrpSpPr>
          <p:grpSpPr>
            <a:xfrm>
              <a:off x="1436792" y="5546224"/>
              <a:ext cx="1152305" cy="683415"/>
              <a:chOff x="9265153" y="147839"/>
              <a:chExt cx="1442708" cy="855305"/>
            </a:xfrm>
            <a:solidFill>
              <a:schemeClr val="bg1"/>
            </a:solidFill>
          </p:grpSpPr>
          <p:sp>
            <p:nvSpPr>
              <p:cNvPr id="32" name="Freeform 6"/>
              <p:cNvSpPr>
                <a:spLocks noEditPoints="1"/>
              </p:cNvSpPr>
              <p:nvPr/>
            </p:nvSpPr>
            <p:spPr bwMode="auto">
              <a:xfrm>
                <a:off x="9265153" y="325595"/>
                <a:ext cx="1442708" cy="558210"/>
              </a:xfrm>
              <a:custGeom>
                <a:avLst/>
                <a:gdLst>
                  <a:gd name="T0" fmla="*/ 1360 w 1360"/>
                  <a:gd name="T1" fmla="*/ 210 h 425"/>
                  <a:gd name="T2" fmla="*/ 1358 w 1360"/>
                  <a:gd name="T3" fmla="*/ 222 h 425"/>
                  <a:gd name="T4" fmla="*/ 1340 w 1360"/>
                  <a:gd name="T5" fmla="*/ 262 h 425"/>
                  <a:gd name="T6" fmla="*/ 1218 w 1360"/>
                  <a:gd name="T7" fmla="*/ 345 h 425"/>
                  <a:gd name="T8" fmla="*/ 857 w 1360"/>
                  <a:gd name="T9" fmla="*/ 418 h 425"/>
                  <a:gd name="T10" fmla="*/ 491 w 1360"/>
                  <a:gd name="T11" fmla="*/ 415 h 425"/>
                  <a:gd name="T12" fmla="*/ 133 w 1360"/>
                  <a:gd name="T13" fmla="*/ 336 h 425"/>
                  <a:gd name="T14" fmla="*/ 17 w 1360"/>
                  <a:gd name="T15" fmla="*/ 256 h 425"/>
                  <a:gd name="T16" fmla="*/ 0 w 1360"/>
                  <a:gd name="T17" fmla="*/ 203 h 425"/>
                  <a:gd name="T18" fmla="*/ 1 w 1360"/>
                  <a:gd name="T19" fmla="*/ 193 h 425"/>
                  <a:gd name="T20" fmla="*/ 17 w 1360"/>
                  <a:gd name="T21" fmla="*/ 158 h 425"/>
                  <a:gd name="T22" fmla="*/ 134 w 1360"/>
                  <a:gd name="T23" fmla="*/ 79 h 425"/>
                  <a:gd name="T24" fmla="*/ 492 w 1360"/>
                  <a:gd name="T25" fmla="*/ 7 h 425"/>
                  <a:gd name="T26" fmla="*/ 856 w 1360"/>
                  <a:gd name="T27" fmla="*/ 10 h 425"/>
                  <a:gd name="T28" fmla="*/ 1210 w 1360"/>
                  <a:gd name="T29" fmla="*/ 88 h 425"/>
                  <a:gd name="T30" fmla="*/ 1321 w 1360"/>
                  <a:gd name="T31" fmla="*/ 164 h 425"/>
                  <a:gd name="T32" fmla="*/ 1360 w 1360"/>
                  <a:gd name="T33" fmla="*/ 207 h 425"/>
                  <a:gd name="T34" fmla="*/ 1321 w 1360"/>
                  <a:gd name="T35" fmla="*/ 164 h 425"/>
                  <a:gd name="T36" fmla="*/ 1209 w 1360"/>
                  <a:gd name="T37" fmla="*/ 90 h 425"/>
                  <a:gd name="T38" fmla="*/ 855 w 1360"/>
                  <a:gd name="T39" fmla="*/ 19 h 425"/>
                  <a:gd name="T40" fmla="*/ 493 w 1360"/>
                  <a:gd name="T41" fmla="*/ 22 h 425"/>
                  <a:gd name="T42" fmla="*/ 143 w 1360"/>
                  <a:gd name="T43" fmla="*/ 99 h 425"/>
                  <a:gd name="T44" fmla="*/ 36 w 1360"/>
                  <a:gd name="T45" fmla="*/ 171 h 425"/>
                  <a:gd name="T46" fmla="*/ 25 w 1360"/>
                  <a:gd name="T47" fmla="*/ 197 h 425"/>
                  <a:gd name="T48" fmla="*/ 24 w 1360"/>
                  <a:gd name="T49" fmla="*/ 204 h 425"/>
                  <a:gd name="T50" fmla="*/ 24 w 1360"/>
                  <a:gd name="T51" fmla="*/ 209 h 425"/>
                  <a:gd name="T52" fmla="*/ 25 w 1360"/>
                  <a:gd name="T53" fmla="*/ 215 h 425"/>
                  <a:gd name="T54" fmla="*/ 37 w 1360"/>
                  <a:gd name="T55" fmla="*/ 241 h 425"/>
                  <a:gd name="T56" fmla="*/ 144 w 1360"/>
                  <a:gd name="T57" fmla="*/ 311 h 425"/>
                  <a:gd name="T58" fmla="*/ 494 w 1360"/>
                  <a:gd name="T59" fmla="*/ 382 h 425"/>
                  <a:gd name="T60" fmla="*/ 854 w 1360"/>
                  <a:gd name="T61" fmla="*/ 379 h 425"/>
                  <a:gd name="T62" fmla="*/ 1201 w 1360"/>
                  <a:gd name="T63" fmla="*/ 303 h 425"/>
                  <a:gd name="T64" fmla="*/ 1302 w 1360"/>
                  <a:gd name="T65" fmla="*/ 235 h 425"/>
                  <a:gd name="T66" fmla="*/ 1311 w 1360"/>
                  <a:gd name="T67" fmla="*/ 213 h 425"/>
                  <a:gd name="T68" fmla="*/ 1312 w 1360"/>
                  <a:gd name="T69" fmla="*/ 209 h 425"/>
                  <a:gd name="T70" fmla="*/ 1336 w 1360"/>
                  <a:gd name="T71" fmla="*/ 2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60" h="425">
                    <a:moveTo>
                      <a:pt x="1360" y="207"/>
                    </a:moveTo>
                    <a:cubicBezTo>
                      <a:pt x="1360" y="210"/>
                      <a:pt x="1360" y="210"/>
                      <a:pt x="1360" y="210"/>
                    </a:cubicBezTo>
                    <a:cubicBezTo>
                      <a:pt x="1360" y="211"/>
                      <a:pt x="1360" y="213"/>
                      <a:pt x="1359" y="214"/>
                    </a:cubicBezTo>
                    <a:cubicBezTo>
                      <a:pt x="1359" y="217"/>
                      <a:pt x="1359" y="219"/>
                      <a:pt x="1358" y="222"/>
                    </a:cubicBezTo>
                    <a:cubicBezTo>
                      <a:pt x="1357" y="227"/>
                      <a:pt x="1356" y="232"/>
                      <a:pt x="1354" y="237"/>
                    </a:cubicBezTo>
                    <a:cubicBezTo>
                      <a:pt x="1351" y="246"/>
                      <a:pt x="1346" y="255"/>
                      <a:pt x="1340" y="262"/>
                    </a:cubicBezTo>
                    <a:cubicBezTo>
                      <a:pt x="1329" y="277"/>
                      <a:pt x="1316" y="289"/>
                      <a:pt x="1303" y="299"/>
                    </a:cubicBezTo>
                    <a:cubicBezTo>
                      <a:pt x="1276" y="319"/>
                      <a:pt x="1247" y="333"/>
                      <a:pt x="1218" y="345"/>
                    </a:cubicBezTo>
                    <a:cubicBezTo>
                      <a:pt x="1160" y="368"/>
                      <a:pt x="1100" y="383"/>
                      <a:pt x="1039" y="394"/>
                    </a:cubicBezTo>
                    <a:cubicBezTo>
                      <a:pt x="979" y="406"/>
                      <a:pt x="918" y="413"/>
                      <a:pt x="857" y="418"/>
                    </a:cubicBezTo>
                    <a:cubicBezTo>
                      <a:pt x="796" y="423"/>
                      <a:pt x="735" y="425"/>
                      <a:pt x="674" y="424"/>
                    </a:cubicBezTo>
                    <a:cubicBezTo>
                      <a:pt x="613" y="424"/>
                      <a:pt x="552" y="421"/>
                      <a:pt x="491" y="415"/>
                    </a:cubicBezTo>
                    <a:cubicBezTo>
                      <a:pt x="430" y="409"/>
                      <a:pt x="370" y="401"/>
                      <a:pt x="310" y="389"/>
                    </a:cubicBezTo>
                    <a:cubicBezTo>
                      <a:pt x="250" y="376"/>
                      <a:pt x="190" y="360"/>
                      <a:pt x="133" y="336"/>
                    </a:cubicBezTo>
                    <a:cubicBezTo>
                      <a:pt x="105" y="324"/>
                      <a:pt x="77" y="310"/>
                      <a:pt x="51" y="291"/>
                    </a:cubicBezTo>
                    <a:cubicBezTo>
                      <a:pt x="39" y="281"/>
                      <a:pt x="27" y="270"/>
                      <a:pt x="17" y="256"/>
                    </a:cubicBezTo>
                    <a:cubicBezTo>
                      <a:pt x="7" y="242"/>
                      <a:pt x="0" y="225"/>
                      <a:pt x="0" y="206"/>
                    </a:cubicBezTo>
                    <a:cubicBezTo>
                      <a:pt x="0" y="203"/>
                      <a:pt x="0" y="203"/>
                      <a:pt x="0" y="203"/>
                    </a:cubicBezTo>
                    <a:cubicBezTo>
                      <a:pt x="0" y="202"/>
                      <a:pt x="0" y="201"/>
                      <a:pt x="1" y="200"/>
                    </a:cubicBezTo>
                    <a:cubicBezTo>
                      <a:pt x="1" y="197"/>
                      <a:pt x="1" y="195"/>
                      <a:pt x="1" y="193"/>
                    </a:cubicBezTo>
                    <a:cubicBezTo>
                      <a:pt x="2" y="189"/>
                      <a:pt x="4" y="184"/>
                      <a:pt x="5" y="180"/>
                    </a:cubicBezTo>
                    <a:cubicBezTo>
                      <a:pt x="8" y="172"/>
                      <a:pt x="13" y="164"/>
                      <a:pt x="17" y="158"/>
                    </a:cubicBezTo>
                    <a:cubicBezTo>
                      <a:pt x="27" y="144"/>
                      <a:pt x="39" y="133"/>
                      <a:pt x="52" y="123"/>
                    </a:cubicBezTo>
                    <a:cubicBezTo>
                      <a:pt x="78" y="105"/>
                      <a:pt x="106" y="91"/>
                      <a:pt x="134" y="79"/>
                    </a:cubicBezTo>
                    <a:cubicBezTo>
                      <a:pt x="192" y="56"/>
                      <a:pt x="251" y="42"/>
                      <a:pt x="311" y="30"/>
                    </a:cubicBezTo>
                    <a:cubicBezTo>
                      <a:pt x="371" y="19"/>
                      <a:pt x="431" y="11"/>
                      <a:pt x="492" y="7"/>
                    </a:cubicBezTo>
                    <a:cubicBezTo>
                      <a:pt x="553" y="2"/>
                      <a:pt x="613" y="0"/>
                      <a:pt x="674" y="1"/>
                    </a:cubicBezTo>
                    <a:cubicBezTo>
                      <a:pt x="735" y="1"/>
                      <a:pt x="795" y="4"/>
                      <a:pt x="856" y="10"/>
                    </a:cubicBezTo>
                    <a:cubicBezTo>
                      <a:pt x="916" y="15"/>
                      <a:pt x="976" y="24"/>
                      <a:pt x="1036" y="36"/>
                    </a:cubicBezTo>
                    <a:cubicBezTo>
                      <a:pt x="1095" y="48"/>
                      <a:pt x="1154" y="64"/>
                      <a:pt x="1210" y="88"/>
                    </a:cubicBezTo>
                    <a:cubicBezTo>
                      <a:pt x="1238" y="99"/>
                      <a:pt x="1265" y="113"/>
                      <a:pt x="1289" y="132"/>
                    </a:cubicBezTo>
                    <a:cubicBezTo>
                      <a:pt x="1301" y="141"/>
                      <a:pt x="1313" y="152"/>
                      <a:pt x="1321" y="164"/>
                    </a:cubicBezTo>
                    <a:cubicBezTo>
                      <a:pt x="1330" y="176"/>
                      <a:pt x="1336" y="191"/>
                      <a:pt x="1336" y="206"/>
                    </a:cubicBezTo>
                    <a:lnTo>
                      <a:pt x="1360" y="207"/>
                    </a:lnTo>
                    <a:close/>
                    <a:moveTo>
                      <a:pt x="1336" y="206"/>
                    </a:moveTo>
                    <a:cubicBezTo>
                      <a:pt x="1336" y="191"/>
                      <a:pt x="1330" y="177"/>
                      <a:pt x="1321" y="164"/>
                    </a:cubicBezTo>
                    <a:cubicBezTo>
                      <a:pt x="1312" y="152"/>
                      <a:pt x="1301" y="142"/>
                      <a:pt x="1288" y="133"/>
                    </a:cubicBezTo>
                    <a:cubicBezTo>
                      <a:pt x="1264" y="115"/>
                      <a:pt x="1237" y="102"/>
                      <a:pt x="1209" y="90"/>
                    </a:cubicBezTo>
                    <a:cubicBezTo>
                      <a:pt x="1153" y="68"/>
                      <a:pt x="1094" y="53"/>
                      <a:pt x="1035" y="42"/>
                    </a:cubicBezTo>
                    <a:cubicBezTo>
                      <a:pt x="975" y="31"/>
                      <a:pt x="915" y="23"/>
                      <a:pt x="855" y="19"/>
                    </a:cubicBezTo>
                    <a:cubicBezTo>
                      <a:pt x="795" y="14"/>
                      <a:pt x="734" y="12"/>
                      <a:pt x="674" y="13"/>
                    </a:cubicBezTo>
                    <a:cubicBezTo>
                      <a:pt x="614" y="13"/>
                      <a:pt x="553" y="16"/>
                      <a:pt x="493" y="22"/>
                    </a:cubicBezTo>
                    <a:cubicBezTo>
                      <a:pt x="433" y="27"/>
                      <a:pt x="373" y="36"/>
                      <a:pt x="315" y="48"/>
                    </a:cubicBezTo>
                    <a:cubicBezTo>
                      <a:pt x="256" y="60"/>
                      <a:pt x="197" y="76"/>
                      <a:pt x="143" y="99"/>
                    </a:cubicBezTo>
                    <a:cubicBezTo>
                      <a:pt x="115" y="110"/>
                      <a:pt x="89" y="124"/>
                      <a:pt x="66" y="141"/>
                    </a:cubicBezTo>
                    <a:cubicBezTo>
                      <a:pt x="54" y="150"/>
                      <a:pt x="44" y="160"/>
                      <a:pt x="36" y="171"/>
                    </a:cubicBezTo>
                    <a:cubicBezTo>
                      <a:pt x="33" y="176"/>
                      <a:pt x="29" y="182"/>
                      <a:pt x="27" y="188"/>
                    </a:cubicBezTo>
                    <a:cubicBezTo>
                      <a:pt x="26" y="191"/>
                      <a:pt x="25" y="194"/>
                      <a:pt x="25" y="197"/>
                    </a:cubicBezTo>
                    <a:cubicBezTo>
                      <a:pt x="25" y="199"/>
                      <a:pt x="24" y="200"/>
                      <a:pt x="24" y="202"/>
                    </a:cubicBezTo>
                    <a:cubicBezTo>
                      <a:pt x="24" y="204"/>
                      <a:pt x="24" y="204"/>
                      <a:pt x="24" y="204"/>
                    </a:cubicBezTo>
                    <a:cubicBezTo>
                      <a:pt x="24" y="207"/>
                      <a:pt x="24" y="207"/>
                      <a:pt x="24" y="207"/>
                    </a:cubicBezTo>
                    <a:cubicBezTo>
                      <a:pt x="24" y="209"/>
                      <a:pt x="24" y="209"/>
                      <a:pt x="24" y="209"/>
                    </a:cubicBezTo>
                    <a:cubicBezTo>
                      <a:pt x="24" y="209"/>
                      <a:pt x="24" y="210"/>
                      <a:pt x="24" y="211"/>
                    </a:cubicBezTo>
                    <a:cubicBezTo>
                      <a:pt x="25" y="212"/>
                      <a:pt x="25" y="214"/>
                      <a:pt x="25" y="215"/>
                    </a:cubicBezTo>
                    <a:cubicBezTo>
                      <a:pt x="26" y="219"/>
                      <a:pt x="27" y="221"/>
                      <a:pt x="28" y="224"/>
                    </a:cubicBezTo>
                    <a:cubicBezTo>
                      <a:pt x="30" y="230"/>
                      <a:pt x="33" y="236"/>
                      <a:pt x="37" y="241"/>
                    </a:cubicBezTo>
                    <a:cubicBezTo>
                      <a:pt x="45" y="252"/>
                      <a:pt x="55" y="262"/>
                      <a:pt x="67" y="270"/>
                    </a:cubicBezTo>
                    <a:cubicBezTo>
                      <a:pt x="90" y="287"/>
                      <a:pt x="116" y="300"/>
                      <a:pt x="144" y="311"/>
                    </a:cubicBezTo>
                    <a:cubicBezTo>
                      <a:pt x="199" y="333"/>
                      <a:pt x="257" y="348"/>
                      <a:pt x="316" y="359"/>
                    </a:cubicBezTo>
                    <a:cubicBezTo>
                      <a:pt x="375" y="370"/>
                      <a:pt x="434" y="378"/>
                      <a:pt x="494" y="382"/>
                    </a:cubicBezTo>
                    <a:cubicBezTo>
                      <a:pt x="554" y="387"/>
                      <a:pt x="614" y="389"/>
                      <a:pt x="674" y="388"/>
                    </a:cubicBezTo>
                    <a:cubicBezTo>
                      <a:pt x="734" y="388"/>
                      <a:pt x="794" y="385"/>
                      <a:pt x="854" y="379"/>
                    </a:cubicBezTo>
                    <a:cubicBezTo>
                      <a:pt x="913" y="374"/>
                      <a:pt x="973" y="365"/>
                      <a:pt x="1031" y="353"/>
                    </a:cubicBezTo>
                    <a:cubicBezTo>
                      <a:pt x="1089" y="341"/>
                      <a:pt x="1147" y="326"/>
                      <a:pt x="1201" y="303"/>
                    </a:cubicBezTo>
                    <a:cubicBezTo>
                      <a:pt x="1228" y="292"/>
                      <a:pt x="1253" y="278"/>
                      <a:pt x="1275" y="262"/>
                    </a:cubicBezTo>
                    <a:cubicBezTo>
                      <a:pt x="1286" y="254"/>
                      <a:pt x="1295" y="244"/>
                      <a:pt x="1302" y="235"/>
                    </a:cubicBezTo>
                    <a:cubicBezTo>
                      <a:pt x="1305" y="230"/>
                      <a:pt x="1308" y="225"/>
                      <a:pt x="1309" y="220"/>
                    </a:cubicBezTo>
                    <a:cubicBezTo>
                      <a:pt x="1310" y="218"/>
                      <a:pt x="1311" y="216"/>
                      <a:pt x="1311" y="213"/>
                    </a:cubicBezTo>
                    <a:cubicBezTo>
                      <a:pt x="1311" y="212"/>
                      <a:pt x="1312" y="211"/>
                      <a:pt x="1312" y="210"/>
                    </a:cubicBezTo>
                    <a:cubicBezTo>
                      <a:pt x="1312" y="209"/>
                      <a:pt x="1312" y="209"/>
                      <a:pt x="1312" y="209"/>
                    </a:cubicBezTo>
                    <a:cubicBezTo>
                      <a:pt x="1312" y="206"/>
                      <a:pt x="1312" y="206"/>
                      <a:pt x="1312" y="206"/>
                    </a:cubicBezTo>
                    <a:lnTo>
                      <a:pt x="1336" y="206"/>
                    </a:lnTo>
                    <a:close/>
                  </a:path>
                </a:pathLst>
              </a:custGeom>
              <a:grpFill/>
              <a:ln>
                <a:noFill/>
              </a:ln>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nvGrpSpPr>
              <p:cNvPr id="33" name="Group 32"/>
              <p:cNvGrpSpPr/>
              <p:nvPr/>
            </p:nvGrpSpPr>
            <p:grpSpPr>
              <a:xfrm>
                <a:off x="9517014" y="165423"/>
                <a:ext cx="142245" cy="397333"/>
                <a:chOff x="9517014" y="165423"/>
                <a:chExt cx="142245" cy="397333"/>
              </a:xfrm>
              <a:grpFill/>
            </p:grpSpPr>
            <p:sp>
              <p:nvSpPr>
                <p:cNvPr id="43" name="Freeform 745"/>
                <p:cNvSpPr>
                  <a:spLocks/>
                </p:cNvSpPr>
                <p:nvPr/>
              </p:nvSpPr>
              <p:spPr bwMode="auto">
                <a:xfrm>
                  <a:off x="9517014" y="273497"/>
                  <a:ext cx="142245" cy="289259"/>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sp>
              <p:nvSpPr>
                <p:cNvPr id="44" name="Oval 746"/>
                <p:cNvSpPr>
                  <a:spLocks noChangeArrowheads="1"/>
                </p:cNvSpPr>
                <p:nvPr/>
              </p:nvSpPr>
              <p:spPr bwMode="auto">
                <a:xfrm>
                  <a:off x="9544827" y="165423"/>
                  <a:ext cx="86619" cy="8582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nvGrpSpPr>
              <p:cNvPr id="34" name="Group 33"/>
              <p:cNvGrpSpPr>
                <a:grpSpLocks noChangeAspect="1"/>
              </p:cNvGrpSpPr>
              <p:nvPr/>
            </p:nvGrpSpPr>
            <p:grpSpPr>
              <a:xfrm>
                <a:off x="10107769" y="147839"/>
                <a:ext cx="142245" cy="397333"/>
                <a:chOff x="7882374" y="1979957"/>
                <a:chExt cx="262996" cy="734626"/>
              </a:xfrm>
              <a:grpFill/>
            </p:grpSpPr>
            <p:sp>
              <p:nvSpPr>
                <p:cNvPr id="41"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sp>
              <p:nvSpPr>
                <p:cNvPr id="42"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nvGrpSpPr>
              <p:cNvPr id="35" name="Group 34"/>
              <p:cNvGrpSpPr>
                <a:grpSpLocks noChangeAspect="1"/>
              </p:cNvGrpSpPr>
              <p:nvPr/>
            </p:nvGrpSpPr>
            <p:grpSpPr>
              <a:xfrm>
                <a:off x="9824275" y="574024"/>
                <a:ext cx="153624" cy="429120"/>
                <a:chOff x="7882374" y="1979957"/>
                <a:chExt cx="262996" cy="734626"/>
              </a:xfrm>
              <a:grpFill/>
            </p:grpSpPr>
            <p:sp>
              <p:nvSpPr>
                <p:cNvPr id="39"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sp>
              <p:nvSpPr>
                <p:cNvPr id="40"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nvGrpSpPr>
              <p:cNvPr id="36" name="Group 35"/>
              <p:cNvGrpSpPr>
                <a:grpSpLocks noChangeAspect="1"/>
              </p:cNvGrpSpPr>
              <p:nvPr/>
            </p:nvGrpSpPr>
            <p:grpSpPr>
              <a:xfrm>
                <a:off x="10379862" y="538855"/>
                <a:ext cx="153624" cy="442147"/>
                <a:chOff x="7882374" y="1979957"/>
                <a:chExt cx="262996" cy="734626"/>
              </a:xfrm>
              <a:grpFill/>
            </p:grpSpPr>
            <p:sp>
              <p:nvSpPr>
                <p:cNvPr id="37"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sp>
              <p:nvSpPr>
                <p:cNvPr id="38"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grpSp>
      <p:grpSp>
        <p:nvGrpSpPr>
          <p:cNvPr id="52" name="Group 51"/>
          <p:cNvGrpSpPr/>
          <p:nvPr/>
        </p:nvGrpSpPr>
        <p:grpSpPr>
          <a:xfrm>
            <a:off x="8537880" y="1177630"/>
            <a:ext cx="2472121" cy="5385795"/>
            <a:chOff x="8711350" y="1200149"/>
            <a:chExt cx="2522349" cy="5495222"/>
          </a:xfrm>
        </p:grpSpPr>
        <p:sp>
          <p:nvSpPr>
            <p:cNvPr id="15" name="Freeform 14"/>
            <p:cNvSpPr/>
            <p:nvPr/>
          </p:nvSpPr>
          <p:spPr>
            <a:xfrm>
              <a:off x="8711350" y="1200149"/>
              <a:ext cx="2522349"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07" tIns="146246" rIns="182807" bIns="146246" numCol="1" spcCol="1270" anchor="t" anchorCtr="0">
              <a:noAutofit/>
            </a:bodyPr>
            <a:lstStyle/>
            <a:p>
              <a:pPr defTabSz="1480789">
                <a:lnSpc>
                  <a:spcPct val="90000"/>
                </a:lnSpc>
                <a:spcBef>
                  <a:spcPct val="0"/>
                </a:spcBef>
              </a:pPr>
              <a:r>
                <a:rPr lang="en-US" sz="2940" dirty="0">
                  <a:gradFill>
                    <a:gsLst>
                      <a:gs pos="0">
                        <a:schemeClr val="bg1"/>
                      </a:gs>
                      <a:gs pos="53000">
                        <a:schemeClr val="bg1"/>
                      </a:gs>
                    </a:gsLst>
                    <a:lin ang="5400000" scaled="0"/>
                  </a:gradFill>
                </a:rPr>
                <a:t>OneDrive</a:t>
              </a:r>
            </a:p>
          </p:txBody>
        </p:sp>
        <p:sp>
          <p:nvSpPr>
            <p:cNvPr id="16" name="Freeform 15"/>
            <p:cNvSpPr/>
            <p:nvPr/>
          </p:nvSpPr>
          <p:spPr>
            <a:xfrm>
              <a:off x="8970895" y="4094868"/>
              <a:ext cx="1987867" cy="2325743"/>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OneDrive for Business</a:t>
              </a:r>
            </a:p>
          </p:txBody>
        </p:sp>
        <p:sp>
          <p:nvSpPr>
            <p:cNvPr id="23" name="Freeform 6"/>
            <p:cNvSpPr>
              <a:spLocks noChangeAspect="1" noEditPoints="1"/>
            </p:cNvSpPr>
            <p:nvPr/>
          </p:nvSpPr>
          <p:spPr bwMode="black">
            <a:xfrm>
              <a:off x="9512066" y="4991250"/>
              <a:ext cx="920917" cy="1178521"/>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sp>
          <p:nvSpPr>
            <p:cNvPr id="55" name="Freeform 54"/>
            <p:cNvSpPr/>
            <p:nvPr/>
          </p:nvSpPr>
          <p:spPr>
            <a:xfrm>
              <a:off x="8968642" y="2200233"/>
              <a:ext cx="1990120" cy="1746636"/>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OneDrive</a:t>
              </a:r>
            </a:p>
          </p:txBody>
        </p:sp>
        <p:sp>
          <p:nvSpPr>
            <p:cNvPr id="56" name="Freeform 6"/>
            <p:cNvSpPr>
              <a:spLocks noChangeAspect="1" noEditPoints="1"/>
            </p:cNvSpPr>
            <p:nvPr/>
          </p:nvSpPr>
          <p:spPr bwMode="black">
            <a:xfrm>
              <a:off x="9503243" y="2656695"/>
              <a:ext cx="920917" cy="1178521"/>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nvGrpSpPr>
          <p:cNvPr id="51" name="Group 50"/>
          <p:cNvGrpSpPr/>
          <p:nvPr/>
        </p:nvGrpSpPr>
        <p:grpSpPr>
          <a:xfrm>
            <a:off x="5772198" y="3887319"/>
            <a:ext cx="2544584" cy="2412897"/>
            <a:chOff x="5889476" y="3964893"/>
            <a:chExt cx="2596284" cy="2461922"/>
          </a:xfrm>
        </p:grpSpPr>
        <p:sp>
          <p:nvSpPr>
            <p:cNvPr id="57" name="Freeform 56"/>
            <p:cNvSpPr/>
            <p:nvPr/>
          </p:nvSpPr>
          <p:spPr>
            <a:xfrm>
              <a:off x="5889476" y="3964893"/>
              <a:ext cx="2596284" cy="2461922"/>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Client API</a:t>
              </a:r>
            </a:p>
          </p:txBody>
        </p:sp>
        <p:sp>
          <p:nvSpPr>
            <p:cNvPr id="60" name="Rectangle 59"/>
            <p:cNvSpPr/>
            <p:nvPr/>
          </p:nvSpPr>
          <p:spPr>
            <a:xfrm>
              <a:off x="5960181" y="5756633"/>
              <a:ext cx="1215292" cy="636844"/>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chemeClr val="bg1"/>
                      </a:gs>
                      <a:gs pos="53000">
                        <a:schemeClr val="bg1"/>
                      </a:gs>
                    </a:gsLst>
                    <a:lin ang="5400000" scaled="0"/>
                  </a:gradFill>
                  <a:ea typeface="Segoe UI" pitchFamily="34" charset="0"/>
                  <a:cs typeface="Segoe UI" pitchFamily="34" charset="0"/>
                </a:rPr>
                <a:t>Search</a:t>
              </a:r>
            </a:p>
          </p:txBody>
        </p:sp>
        <p:sp>
          <p:nvSpPr>
            <p:cNvPr id="65" name="Rectangle 64"/>
            <p:cNvSpPr/>
            <p:nvPr/>
          </p:nvSpPr>
          <p:spPr>
            <a:xfrm>
              <a:off x="5961405" y="4426088"/>
              <a:ext cx="1215292" cy="636844"/>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defRPr/>
              </a:pPr>
              <a:r>
                <a:rPr lang="en-US" sz="1567" dirty="0">
                  <a:gradFill>
                    <a:gsLst>
                      <a:gs pos="0">
                        <a:schemeClr val="bg1"/>
                      </a:gs>
                      <a:gs pos="53000">
                        <a:schemeClr val="bg1"/>
                      </a:gs>
                    </a:gsLst>
                    <a:lin ang="5400000" scaled="0"/>
                  </a:gradFill>
                  <a:ea typeface="Segoe UI" pitchFamily="34" charset="0"/>
                  <a:cs typeface="Segoe UI" pitchFamily="34" charset="0"/>
                </a:rPr>
                <a:t>Sites, Lists and Libs</a:t>
              </a:r>
            </a:p>
          </p:txBody>
        </p:sp>
        <p:sp>
          <p:nvSpPr>
            <p:cNvPr id="68" name="Rectangle 67"/>
            <p:cNvSpPr/>
            <p:nvPr/>
          </p:nvSpPr>
          <p:spPr>
            <a:xfrm>
              <a:off x="7224878" y="4426088"/>
              <a:ext cx="1215292" cy="636844"/>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chemeClr val="bg1"/>
                      </a:gs>
                      <a:gs pos="53000">
                        <a:schemeClr val="bg1"/>
                      </a:gs>
                    </a:gsLst>
                    <a:lin ang="5400000" scaled="0"/>
                  </a:gradFill>
                  <a:ea typeface="Segoe UI" pitchFamily="34" charset="0"/>
                  <a:cs typeface="Segoe UI" pitchFamily="34" charset="0"/>
                </a:rPr>
                <a:t>Taxonomy</a:t>
              </a:r>
            </a:p>
          </p:txBody>
        </p:sp>
        <p:sp>
          <p:nvSpPr>
            <p:cNvPr id="71" name="Rectangle 70"/>
            <p:cNvSpPr/>
            <p:nvPr/>
          </p:nvSpPr>
          <p:spPr>
            <a:xfrm>
              <a:off x="7220475" y="5089493"/>
              <a:ext cx="1215292" cy="636844"/>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chemeClr val="bg1"/>
                      </a:gs>
                      <a:gs pos="53000">
                        <a:schemeClr val="bg1"/>
                      </a:gs>
                    </a:gsLst>
                    <a:lin ang="5400000" scaled="0"/>
                  </a:gradFill>
                  <a:ea typeface="Segoe UI" pitchFamily="34" charset="0"/>
                  <a:cs typeface="Segoe UI" pitchFamily="34" charset="0"/>
                </a:rPr>
                <a:t>BCS</a:t>
              </a:r>
            </a:p>
          </p:txBody>
        </p:sp>
        <p:grpSp>
          <p:nvGrpSpPr>
            <p:cNvPr id="73" name="Group 72"/>
            <p:cNvGrpSpPr/>
            <p:nvPr/>
          </p:nvGrpSpPr>
          <p:grpSpPr>
            <a:xfrm>
              <a:off x="5953046" y="5091360"/>
              <a:ext cx="1215292" cy="636844"/>
              <a:chOff x="2278993" y="1212341"/>
              <a:chExt cx="1920240" cy="1005851"/>
            </a:xfrm>
          </p:grpSpPr>
          <p:sp>
            <p:nvSpPr>
              <p:cNvPr id="74" name="Rectangle 73"/>
              <p:cNvSpPr/>
              <p:nvPr/>
            </p:nvSpPr>
            <p:spPr>
              <a:xfrm>
                <a:off x="2278993" y="1212341"/>
                <a:ext cx="1920240" cy="1005851"/>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chemeClr val="bg1"/>
                        </a:gs>
                        <a:gs pos="53000">
                          <a:schemeClr val="bg1"/>
                        </a:gs>
                      </a:gsLst>
                      <a:lin ang="5400000" scaled="0"/>
                    </a:gradFill>
                    <a:ea typeface="Segoe UI" pitchFamily="34" charset="0"/>
                    <a:cs typeface="Segoe UI" pitchFamily="34" charset="0"/>
                  </a:rPr>
                  <a:t>Workflow</a:t>
                </a:r>
              </a:p>
            </p:txBody>
          </p:sp>
          <p:grpSp>
            <p:nvGrpSpPr>
              <p:cNvPr id="75" name="Group 74"/>
              <p:cNvGrpSpPr/>
              <p:nvPr/>
            </p:nvGrpSpPr>
            <p:grpSpPr bwMode="black">
              <a:xfrm>
                <a:off x="3152237" y="1535182"/>
                <a:ext cx="167781" cy="350062"/>
                <a:chOff x="3525838" y="989012"/>
                <a:chExt cx="401638" cy="838201"/>
              </a:xfrm>
            </p:grpSpPr>
            <p:sp>
              <p:nvSpPr>
                <p:cNvPr id="77" name="Freeform 37"/>
                <p:cNvSpPr>
                  <a:spLocks/>
                </p:cNvSpPr>
                <p:nvPr/>
              </p:nvSpPr>
              <p:spPr bwMode="black">
                <a:xfrm>
                  <a:off x="3824288" y="1733550"/>
                  <a:ext cx="103188" cy="93663"/>
                </a:xfrm>
                <a:custGeom>
                  <a:avLst/>
                  <a:gdLst>
                    <a:gd name="T0" fmla="*/ 58 w 110"/>
                    <a:gd name="T1" fmla="*/ 43 h 101"/>
                    <a:gd name="T2" fmla="*/ 38 w 110"/>
                    <a:gd name="T3" fmla="*/ 59 h 101"/>
                    <a:gd name="T4" fmla="*/ 17 w 110"/>
                    <a:gd name="T5" fmla="*/ 43 h 101"/>
                    <a:gd name="T6" fmla="*/ 0 w 110"/>
                    <a:gd name="T7" fmla="*/ 29 h 101"/>
                    <a:gd name="T8" fmla="*/ 0 w 110"/>
                    <a:gd name="T9" fmla="*/ 45 h 101"/>
                    <a:gd name="T10" fmla="*/ 56 w 110"/>
                    <a:gd name="T11" fmla="*/ 101 h 101"/>
                    <a:gd name="T12" fmla="*/ 110 w 110"/>
                    <a:gd name="T13" fmla="*/ 45 h 101"/>
                    <a:gd name="T14" fmla="*/ 110 w 110"/>
                    <a:gd name="T15" fmla="*/ 0 h 101"/>
                    <a:gd name="T16" fmla="*/ 58 w 110"/>
                    <a:gd name="T17" fmla="*/ 4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01">
                      <a:moveTo>
                        <a:pt x="58" y="43"/>
                      </a:moveTo>
                      <a:cubicBezTo>
                        <a:pt x="38" y="59"/>
                        <a:pt x="38" y="59"/>
                        <a:pt x="38" y="59"/>
                      </a:cubicBezTo>
                      <a:cubicBezTo>
                        <a:pt x="17" y="43"/>
                        <a:pt x="17" y="43"/>
                        <a:pt x="17" y="43"/>
                      </a:cubicBezTo>
                      <a:cubicBezTo>
                        <a:pt x="13" y="40"/>
                        <a:pt x="7" y="35"/>
                        <a:pt x="0" y="29"/>
                      </a:cubicBezTo>
                      <a:cubicBezTo>
                        <a:pt x="0" y="45"/>
                        <a:pt x="0" y="45"/>
                        <a:pt x="0" y="45"/>
                      </a:cubicBezTo>
                      <a:cubicBezTo>
                        <a:pt x="0" y="76"/>
                        <a:pt x="25" y="101"/>
                        <a:pt x="56" y="101"/>
                      </a:cubicBezTo>
                      <a:cubicBezTo>
                        <a:pt x="85" y="101"/>
                        <a:pt x="110" y="76"/>
                        <a:pt x="110" y="45"/>
                      </a:cubicBezTo>
                      <a:cubicBezTo>
                        <a:pt x="110" y="0"/>
                        <a:pt x="110" y="0"/>
                        <a:pt x="110" y="0"/>
                      </a:cubicBezTo>
                      <a:cubicBezTo>
                        <a:pt x="86" y="20"/>
                        <a:pt x="67" y="35"/>
                        <a:pt x="58"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01" rIns="91403" bIns="45701" numCol="1" anchor="t" anchorCtr="0" compatLnSpc="1">
                  <a:prstTxWarp prst="textNoShape">
                    <a:avLst/>
                  </a:prstTxWarp>
                </a:bodyPr>
                <a:lstStyle/>
                <a:p>
                  <a:pPr algn="ctr" defTabSz="895905"/>
                  <a:endParaRPr lang="en-US" sz="1567">
                    <a:gradFill>
                      <a:gsLst>
                        <a:gs pos="0">
                          <a:srgbClr val="FFFFFF"/>
                        </a:gs>
                        <a:gs pos="100000">
                          <a:srgbClr val="FFFFFF"/>
                        </a:gs>
                      </a:gsLst>
                      <a:lin ang="5400000" scaled="0"/>
                    </a:gradFill>
                  </a:endParaRPr>
                </a:p>
              </p:txBody>
            </p:sp>
            <p:sp>
              <p:nvSpPr>
                <p:cNvPr id="78" name="Oval 38"/>
                <p:cNvSpPr>
                  <a:spLocks noChangeArrowheads="1"/>
                </p:cNvSpPr>
                <p:nvPr/>
              </p:nvSpPr>
              <p:spPr bwMode="black">
                <a:xfrm>
                  <a:off x="3525838" y="989012"/>
                  <a:ext cx="234950" cy="2381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01" rIns="91403" bIns="45701" numCol="1" anchor="t" anchorCtr="0" compatLnSpc="1">
                  <a:prstTxWarp prst="textNoShape">
                    <a:avLst/>
                  </a:prstTxWarp>
                </a:bodyPr>
                <a:lstStyle/>
                <a:p>
                  <a:pPr algn="ctr" defTabSz="895905"/>
                  <a:endParaRPr lang="en-US" sz="1567">
                    <a:gradFill>
                      <a:gsLst>
                        <a:gs pos="0">
                          <a:srgbClr val="FFFFFF"/>
                        </a:gs>
                        <a:gs pos="100000">
                          <a:srgbClr val="FFFFFF"/>
                        </a:gs>
                      </a:gsLst>
                      <a:lin ang="5400000" scaled="0"/>
                    </a:gradFill>
                  </a:endParaRPr>
                </a:p>
              </p:txBody>
            </p:sp>
          </p:grpSp>
        </p:grpSp>
        <p:sp>
          <p:nvSpPr>
            <p:cNvPr id="80" name="Rectangle 79"/>
            <p:cNvSpPr/>
            <p:nvPr/>
          </p:nvSpPr>
          <p:spPr>
            <a:xfrm>
              <a:off x="7212650" y="5761502"/>
              <a:ext cx="1223117" cy="631975"/>
            </a:xfrm>
            <a:prstGeom prst="rect">
              <a:avLst/>
            </a:prstGeom>
            <a:solidFill>
              <a:schemeClr val="accent1"/>
            </a:solidFill>
            <a:ln w="10795" cap="flat" cmpd="sng" algn="ctr">
              <a:noFill/>
              <a:prstDash val="solid"/>
            </a:ln>
            <a:effectLst/>
          </p:spPr>
          <p:txBody>
            <a:bodyPr lIns="119411" tIns="59705" rIns="119411" bIns="59705" rtlCol="0" anchor="t" anchorCtr="0"/>
            <a:lstStyle/>
            <a:p>
              <a:pPr defTabSz="895725"/>
              <a:r>
                <a:rPr lang="en-US" sz="3199" dirty="0">
                  <a:gradFill>
                    <a:gsLst>
                      <a:gs pos="0">
                        <a:schemeClr val="bg1"/>
                      </a:gs>
                      <a:gs pos="53000">
                        <a:schemeClr val="bg1"/>
                      </a:gs>
                    </a:gsLst>
                    <a:lin ang="5400000" scaled="0"/>
                  </a:gradFill>
                  <a:ea typeface="Segoe UI" pitchFamily="34" charset="0"/>
                  <a:cs typeface="Segoe UI" pitchFamily="34" charset="0"/>
                </a:rPr>
                <a:t>…</a:t>
              </a:r>
            </a:p>
          </p:txBody>
        </p:sp>
      </p:grpSp>
    </p:spTree>
    <p:extLst>
      <p:ext uri="{BB962C8B-B14F-4D97-AF65-F5344CB8AC3E}">
        <p14:creationId xmlns:p14="http://schemas.microsoft.com/office/powerpoint/2010/main" val="3215671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ppt_x"/>
                                          </p:val>
                                        </p:tav>
                                        <p:tav tm="100000">
                                          <p:val>
                                            <p:strVal val="#ppt_x"/>
                                          </p:val>
                                        </p:tav>
                                      </p:tavLst>
                                    </p:anim>
                                    <p:anim calcmode="lin" valueType="num">
                                      <p:cBhvr additive="base">
                                        <p:cTn id="8"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anim calcmode="lin" valueType="num">
                                      <p:cBhvr additive="base">
                                        <p:cTn id="13" dur="500" fill="hold"/>
                                        <p:tgtEl>
                                          <p:spTgt spid="49"/>
                                        </p:tgtEl>
                                        <p:attrNameLst>
                                          <p:attrName>ppt_x</p:attrName>
                                        </p:attrNameLst>
                                      </p:cBhvr>
                                      <p:tavLst>
                                        <p:tav tm="0">
                                          <p:val>
                                            <p:strVal val="#ppt_x"/>
                                          </p:val>
                                        </p:tav>
                                        <p:tav tm="100000">
                                          <p:val>
                                            <p:strVal val="#ppt_x"/>
                                          </p:val>
                                        </p:tav>
                                      </p:tavLst>
                                    </p:anim>
                                    <p:anim calcmode="lin" valueType="num">
                                      <p:cBhvr additive="base">
                                        <p:cTn id="14"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500" fill="hold"/>
                                        <p:tgtEl>
                                          <p:spTgt spid="50"/>
                                        </p:tgtEl>
                                        <p:attrNameLst>
                                          <p:attrName>ppt_x</p:attrName>
                                        </p:attrNameLst>
                                      </p:cBhvr>
                                      <p:tavLst>
                                        <p:tav tm="0">
                                          <p:val>
                                            <p:strVal val="#ppt_x"/>
                                          </p:val>
                                        </p:tav>
                                        <p:tav tm="100000">
                                          <p:val>
                                            <p:strVal val="#ppt_x"/>
                                          </p:val>
                                        </p:tav>
                                      </p:tavLst>
                                    </p:anim>
                                    <p:anim calcmode="lin" valueType="num">
                                      <p:cBhvr additive="base">
                                        <p:cTn id="20"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fill="hold"/>
                                        <p:tgtEl>
                                          <p:spTgt spid="51"/>
                                        </p:tgtEl>
                                        <p:attrNameLst>
                                          <p:attrName>ppt_x</p:attrName>
                                        </p:attrNameLst>
                                      </p:cBhvr>
                                      <p:tavLst>
                                        <p:tav tm="0">
                                          <p:val>
                                            <p:strVal val="#ppt_x"/>
                                          </p:val>
                                        </p:tav>
                                        <p:tav tm="100000">
                                          <p:val>
                                            <p:strVal val="#ppt_x"/>
                                          </p:val>
                                        </p:tav>
                                      </p:tavLst>
                                    </p:anim>
                                    <p:anim calcmode="lin" valueType="num">
                                      <p:cBhvr additive="base">
                                        <p:cTn id="26" dur="500" fill="hold"/>
                                        <p:tgtEl>
                                          <p:spTgt spid="5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2"/>
                                        </p:tgtEl>
                                        <p:attrNameLst>
                                          <p:attrName>style.visibility</p:attrName>
                                        </p:attrNameLst>
                                      </p:cBhvr>
                                      <p:to>
                                        <p:strVal val="visible"/>
                                      </p:to>
                                    </p:set>
                                    <p:anim calcmode="lin" valueType="num">
                                      <p:cBhvr additive="base">
                                        <p:cTn id="31" dur="500" fill="hold"/>
                                        <p:tgtEl>
                                          <p:spTgt spid="52"/>
                                        </p:tgtEl>
                                        <p:attrNameLst>
                                          <p:attrName>ppt_x</p:attrName>
                                        </p:attrNameLst>
                                      </p:cBhvr>
                                      <p:tavLst>
                                        <p:tav tm="0">
                                          <p:val>
                                            <p:strVal val="#ppt_x"/>
                                          </p:val>
                                        </p:tav>
                                        <p:tav tm="100000">
                                          <p:val>
                                            <p:strVal val="#ppt_x"/>
                                          </p:val>
                                        </p:tav>
                                      </p:tavLst>
                                    </p:anim>
                                    <p:anim calcmode="lin" valueType="num">
                                      <p:cBhvr additive="base">
                                        <p:cTn id="32"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269169" y="2374109"/>
            <a:ext cx="3495146" cy="2399180"/>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38" tIns="143391" rIns="179238" bIns="143391" numCol="1" rtlCol="0" anchor="t" anchorCtr="0" compatLnSpc="1">
            <a:prstTxWarp prst="textNoShape">
              <a:avLst/>
            </a:prstTxWarp>
          </a:bodyPr>
          <a:lstStyle/>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Apps for SharePoint</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Apps for Office</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VS tooling</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Store and lifecycle</a:t>
            </a:r>
          </a:p>
          <a:p>
            <a:pPr marL="0" lvl="1">
              <a:lnSpc>
                <a:spcPct val="90000"/>
              </a:lnSpc>
              <a:spcBef>
                <a:spcPts val="882"/>
              </a:spcBef>
            </a:pPr>
            <a:endParaRPr lang="en-US" sz="1764" dirty="0">
              <a:gradFill>
                <a:gsLst>
                  <a:gs pos="6838">
                    <a:schemeClr val="bg1"/>
                  </a:gs>
                  <a:gs pos="47009">
                    <a:schemeClr val="bg1"/>
                  </a:gs>
                </a:gsLst>
                <a:lin ang="5400000" scaled="0"/>
              </a:gradFill>
              <a:cs typeface="Segoe UI Semilight" panose="020B0402040204020203" pitchFamily="34" charset="0"/>
            </a:endParaRPr>
          </a:p>
        </p:txBody>
      </p:sp>
      <p:sp>
        <p:nvSpPr>
          <p:cNvPr id="9" name="Rectangle 8"/>
          <p:cNvSpPr/>
          <p:nvPr/>
        </p:nvSpPr>
        <p:spPr bwMode="auto">
          <a:xfrm>
            <a:off x="3805524" y="2374109"/>
            <a:ext cx="3495146" cy="2399180"/>
          </a:xfrm>
          <a:prstGeom prst="rect">
            <a:avLst/>
          </a:prstGeom>
          <a:solidFill>
            <a:schemeClr val="tx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38" tIns="143391" rIns="179238" bIns="143391" numCol="1" rtlCol="0" anchor="t" anchorCtr="0" compatLnSpc="1">
            <a:prstTxWarp prst="textNoShape">
              <a:avLst/>
            </a:prstTxWarp>
          </a:bodyPr>
          <a:lstStyle/>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Contextual apps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Compose time apps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Robust Office 365 APIs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Tools and platform</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Android SDK</a:t>
            </a:r>
          </a:p>
          <a:p>
            <a:pPr marL="0" lvl="1">
              <a:lnSpc>
                <a:spcPct val="90000"/>
              </a:lnSpc>
              <a:spcBef>
                <a:spcPts val="882"/>
              </a:spcBef>
            </a:pPr>
            <a:endParaRPr lang="en-US" sz="1764" dirty="0">
              <a:gradFill>
                <a:gsLst>
                  <a:gs pos="6838">
                    <a:schemeClr val="bg1"/>
                  </a:gs>
                  <a:gs pos="47009">
                    <a:schemeClr val="bg1"/>
                  </a:gs>
                </a:gsLst>
                <a:lin ang="5400000" scaled="0"/>
              </a:gradFill>
              <a:cs typeface="Segoe UI Semilight" panose="020B0402040204020203" pitchFamily="34" charset="0"/>
            </a:endParaRPr>
          </a:p>
          <a:p>
            <a:pPr marL="0" lvl="1">
              <a:lnSpc>
                <a:spcPct val="90000"/>
              </a:lnSpc>
              <a:spcBef>
                <a:spcPts val="882"/>
              </a:spcBef>
            </a:pPr>
            <a:endParaRPr lang="en-US" sz="1764" dirty="0">
              <a:gradFill>
                <a:gsLst>
                  <a:gs pos="6838">
                    <a:schemeClr val="bg1"/>
                  </a:gs>
                  <a:gs pos="47009">
                    <a:schemeClr val="bg1"/>
                  </a:gs>
                </a:gsLst>
                <a:lin ang="5400000" scaled="0"/>
              </a:gradFill>
              <a:cs typeface="Segoe UI Semilight" panose="020B0402040204020203" pitchFamily="34" charset="0"/>
            </a:endParaRPr>
          </a:p>
        </p:txBody>
      </p:sp>
      <p:sp>
        <p:nvSpPr>
          <p:cNvPr id="10" name="Rectangle 9"/>
          <p:cNvSpPr/>
          <p:nvPr/>
        </p:nvSpPr>
        <p:spPr bwMode="auto">
          <a:xfrm>
            <a:off x="7341880" y="2374109"/>
            <a:ext cx="3495146" cy="2399180"/>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38" tIns="143391" rIns="179238" bIns="143391" numCol="1" rtlCol="0" anchor="t" anchorCtr="0" compatLnSpc="1">
            <a:prstTxWarp prst="textNoShape">
              <a:avLst/>
            </a:prstTxWarp>
          </a:bodyPr>
          <a:lstStyle/>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Adding new endpoints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More APIs (Tasks, Office Graph)</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iOS SDK</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Embracing Open</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Integrating platform + Tools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Empowering users</a:t>
            </a:r>
          </a:p>
        </p:txBody>
      </p:sp>
      <p:sp>
        <p:nvSpPr>
          <p:cNvPr id="16" name="Rectangle 15"/>
          <p:cNvSpPr/>
          <p:nvPr/>
        </p:nvSpPr>
        <p:spPr bwMode="auto">
          <a:xfrm>
            <a:off x="-1" y="1378"/>
            <a:ext cx="12188826" cy="2375620"/>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dirty="0" smtClean="0"/>
              <a:t>Continuous innovation</a:t>
            </a:r>
            <a:endParaRPr lang="en-US" dirty="0"/>
          </a:p>
        </p:txBody>
      </p:sp>
      <p:sp>
        <p:nvSpPr>
          <p:cNvPr id="12" name="TextBox 11"/>
          <p:cNvSpPr txBox="1"/>
          <p:nvPr/>
        </p:nvSpPr>
        <p:spPr>
          <a:xfrm>
            <a:off x="269170" y="1504979"/>
            <a:ext cx="2121336" cy="561064"/>
          </a:xfrm>
          <a:prstGeom prst="rect">
            <a:avLst/>
          </a:prstGeom>
          <a:noFill/>
        </p:spPr>
        <p:txBody>
          <a:bodyPr wrap="square" lIns="179238" tIns="143391" rIns="179238" bIns="143391" rtlCol="0">
            <a:spAutoFit/>
          </a:bodyPr>
          <a:lstStyle/>
          <a:p>
            <a:pPr>
              <a:lnSpc>
                <a:spcPct val="90000"/>
              </a:lnSpc>
              <a:spcAft>
                <a:spcPts val="588"/>
              </a:spcAft>
            </a:pPr>
            <a:r>
              <a:rPr lang="en-US" sz="1960" b="1" dirty="0">
                <a:gradFill>
                  <a:gsLst>
                    <a:gs pos="75214">
                      <a:schemeClr val="accent2"/>
                    </a:gs>
                    <a:gs pos="54000">
                      <a:schemeClr val="accent2"/>
                    </a:gs>
                  </a:gsLst>
                  <a:lin ang="5400000" scaled="0"/>
                </a:gradFill>
              </a:rPr>
              <a:t>LAST YEAR</a:t>
            </a:r>
          </a:p>
        </p:txBody>
      </p:sp>
      <p:sp>
        <p:nvSpPr>
          <p:cNvPr id="13" name="TextBox 12"/>
          <p:cNvSpPr txBox="1"/>
          <p:nvPr/>
        </p:nvSpPr>
        <p:spPr>
          <a:xfrm>
            <a:off x="3805525" y="1504979"/>
            <a:ext cx="2121336" cy="561064"/>
          </a:xfrm>
          <a:prstGeom prst="rect">
            <a:avLst/>
          </a:prstGeom>
          <a:noFill/>
        </p:spPr>
        <p:txBody>
          <a:bodyPr wrap="square" lIns="179238" tIns="143391" rIns="179238" bIns="143391" rtlCol="0">
            <a:spAutoFit/>
          </a:bodyPr>
          <a:lstStyle/>
          <a:p>
            <a:pPr>
              <a:lnSpc>
                <a:spcPct val="90000"/>
              </a:lnSpc>
              <a:spcAft>
                <a:spcPts val="588"/>
              </a:spcAft>
            </a:pPr>
            <a:r>
              <a:rPr lang="en-US" sz="1960" b="1" dirty="0">
                <a:gradFill>
                  <a:gsLst>
                    <a:gs pos="63248">
                      <a:schemeClr val="tx2"/>
                    </a:gs>
                    <a:gs pos="30000">
                      <a:schemeClr val="tx2"/>
                    </a:gs>
                  </a:gsLst>
                  <a:lin ang="5400000" scaled="0"/>
                </a:gradFill>
              </a:rPr>
              <a:t>THIS YEAR</a:t>
            </a:r>
          </a:p>
        </p:txBody>
      </p:sp>
      <p:sp>
        <p:nvSpPr>
          <p:cNvPr id="14" name="TextBox 13"/>
          <p:cNvSpPr txBox="1"/>
          <p:nvPr/>
        </p:nvSpPr>
        <p:spPr>
          <a:xfrm>
            <a:off x="7341881" y="1504979"/>
            <a:ext cx="2121336" cy="561064"/>
          </a:xfrm>
          <a:prstGeom prst="rect">
            <a:avLst/>
          </a:prstGeom>
          <a:noFill/>
        </p:spPr>
        <p:txBody>
          <a:bodyPr wrap="square" lIns="179238" tIns="143391" rIns="179238" bIns="143391" rtlCol="0">
            <a:spAutoFit/>
          </a:bodyPr>
          <a:lstStyle/>
          <a:p>
            <a:pPr>
              <a:lnSpc>
                <a:spcPct val="90000"/>
              </a:lnSpc>
              <a:spcAft>
                <a:spcPts val="588"/>
              </a:spcAft>
            </a:pPr>
            <a:r>
              <a:rPr lang="en-US" sz="1960" b="1" dirty="0">
                <a:gradFill>
                  <a:gsLst>
                    <a:gs pos="70940">
                      <a:schemeClr val="accent1"/>
                    </a:gs>
                    <a:gs pos="50000">
                      <a:schemeClr val="accent1"/>
                    </a:gs>
                  </a:gsLst>
                  <a:lin ang="5400000" scaled="0"/>
                </a:gradFill>
              </a:rPr>
              <a:t>THE FUTURE</a:t>
            </a:r>
          </a:p>
        </p:txBody>
      </p:sp>
      <p:sp>
        <p:nvSpPr>
          <p:cNvPr id="6" name="Right Arrow 5"/>
          <p:cNvSpPr/>
          <p:nvPr/>
        </p:nvSpPr>
        <p:spPr bwMode="auto">
          <a:xfrm>
            <a:off x="269169" y="1925606"/>
            <a:ext cx="10877211" cy="569646"/>
          </a:xfrm>
          <a:prstGeom prst="rightArrow">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p:nvPicPr>
        <p:blipFill>
          <a:blip r:embed="rId3"/>
          <a:stretch>
            <a:fillRect/>
          </a:stretch>
        </p:blipFill>
        <p:spPr>
          <a:xfrm>
            <a:off x="3639052" y="4288041"/>
            <a:ext cx="3981096" cy="2756590"/>
          </a:xfrm>
          <a:prstGeom prst="rect">
            <a:avLst/>
          </a:prstGeom>
        </p:spPr>
      </p:pic>
      <p:sp>
        <p:nvSpPr>
          <p:cNvPr id="15" name="Rectangle 14"/>
          <p:cNvSpPr/>
          <p:nvPr/>
        </p:nvSpPr>
        <p:spPr bwMode="auto">
          <a:xfrm>
            <a:off x="0" y="1925606"/>
            <a:ext cx="269171" cy="351982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026074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800" fill="hold"/>
                                        <p:tgtEl>
                                          <p:spTgt spid="6"/>
                                        </p:tgtEl>
                                        <p:attrNameLst>
                                          <p:attrName>ppt_x</p:attrName>
                                        </p:attrNameLst>
                                      </p:cBhvr>
                                      <p:tavLst>
                                        <p:tav tm="0">
                                          <p:val>
                                            <p:strVal val="0-#ppt_w/2"/>
                                          </p:val>
                                        </p:tav>
                                        <p:tav tm="100000">
                                          <p:val>
                                            <p:strVal val="#ppt_x"/>
                                          </p:val>
                                        </p:tav>
                                      </p:tavLst>
                                    </p:anim>
                                    <p:anim calcmode="lin" valueType="num">
                                      <p:cBhvr additive="base">
                                        <p:cTn id="8" dur="800" fill="hold"/>
                                        <p:tgtEl>
                                          <p:spTgt spid="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30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par>
                                <p:cTn id="12" presetID="64" presetClass="path" presetSubtype="0" decel="100000" fill="hold" grpId="1" nodeType="withEffect">
                                  <p:stCondLst>
                                    <p:cond delay="300"/>
                                  </p:stCondLst>
                                  <p:childTnLst>
                                    <p:animMotion origin="layout" path="M -1.99898E-6 1.36178E-7 L -1.99898E-6 -0.06128 " pathEditMode="relative" rAng="0" ptsTypes="AA">
                                      <p:cBhvr>
                                        <p:cTn id="13" dur="500" spd="-100000" fill="hold"/>
                                        <p:tgtEl>
                                          <p:spTgt spid="12"/>
                                        </p:tgtEl>
                                        <p:attrNameLst>
                                          <p:attrName>ppt_x</p:attrName>
                                          <p:attrName>ppt_y</p:attrName>
                                        </p:attrNameLst>
                                      </p:cBhvr>
                                      <p:rCtr x="0" y="-3064"/>
                                    </p:animMotion>
                                  </p:childTnLst>
                                </p:cTn>
                              </p:par>
                              <p:par>
                                <p:cTn id="14" presetID="2" presetClass="entr" presetSubtype="1" decel="100000" fill="hold" grpId="0" nodeType="withEffect">
                                  <p:stCondLst>
                                    <p:cond delay="50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800" fill="hold"/>
                                        <p:tgtEl>
                                          <p:spTgt spid="7"/>
                                        </p:tgtEl>
                                        <p:attrNameLst>
                                          <p:attrName>ppt_x</p:attrName>
                                        </p:attrNameLst>
                                      </p:cBhvr>
                                      <p:tavLst>
                                        <p:tav tm="0">
                                          <p:val>
                                            <p:strVal val="#ppt_x"/>
                                          </p:val>
                                        </p:tav>
                                        <p:tav tm="100000">
                                          <p:val>
                                            <p:strVal val="#ppt_x"/>
                                          </p:val>
                                        </p:tav>
                                      </p:tavLst>
                                    </p:anim>
                                    <p:anim calcmode="lin" valueType="num">
                                      <p:cBhvr additive="base">
                                        <p:cTn id="17" dur="8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64" presetClass="path" presetSubtype="0" decel="100000" fill="hold" grpId="1" nodeType="withEffect">
                                  <p:stCondLst>
                                    <p:cond delay="0"/>
                                  </p:stCondLst>
                                  <p:childTnLst>
                                    <p:animMotion origin="layout" path="M 2.48149E-6 1.36178E-7 L 2.48149E-6 -0.06128 " pathEditMode="relative" rAng="0" ptsTypes="AA">
                                      <p:cBhvr>
                                        <p:cTn id="24" dur="500" spd="-100000" fill="hold"/>
                                        <p:tgtEl>
                                          <p:spTgt spid="13"/>
                                        </p:tgtEl>
                                        <p:attrNameLst>
                                          <p:attrName>ppt_x</p:attrName>
                                          <p:attrName>ppt_y</p:attrName>
                                        </p:attrNameLst>
                                      </p:cBhvr>
                                      <p:rCtr x="0" y="-3064"/>
                                    </p:animMotion>
                                  </p:childTnLst>
                                </p:cTn>
                              </p:par>
                              <p:par>
                                <p:cTn id="25" presetID="2" presetClass="entr" presetSubtype="1" decel="100000" fill="hold" grpId="0" nodeType="withEffect">
                                  <p:stCondLst>
                                    <p:cond delay="20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800" fill="hold"/>
                                        <p:tgtEl>
                                          <p:spTgt spid="9"/>
                                        </p:tgtEl>
                                        <p:attrNameLst>
                                          <p:attrName>ppt_x</p:attrName>
                                        </p:attrNameLst>
                                      </p:cBhvr>
                                      <p:tavLst>
                                        <p:tav tm="0">
                                          <p:val>
                                            <p:strVal val="#ppt_x"/>
                                          </p:val>
                                        </p:tav>
                                        <p:tav tm="100000">
                                          <p:val>
                                            <p:strVal val="#ppt_x"/>
                                          </p:val>
                                        </p:tav>
                                      </p:tavLst>
                                    </p:anim>
                                    <p:anim calcmode="lin" valueType="num">
                                      <p:cBhvr additive="base">
                                        <p:cTn id="28" dur="8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64" presetClass="path" presetSubtype="0" decel="100000" fill="hold" grpId="1" nodeType="withEffect">
                                  <p:stCondLst>
                                    <p:cond delay="0"/>
                                  </p:stCondLst>
                                  <p:childTnLst>
                                    <p:animMotion origin="layout" path="M -3.03804E-6 1.36178E-7 L -3.03804E-6 -0.06128 " pathEditMode="relative" rAng="0" ptsTypes="AA">
                                      <p:cBhvr>
                                        <p:cTn id="35" dur="500" spd="-100000" fill="hold"/>
                                        <p:tgtEl>
                                          <p:spTgt spid="14"/>
                                        </p:tgtEl>
                                        <p:attrNameLst>
                                          <p:attrName>ppt_x</p:attrName>
                                          <p:attrName>ppt_y</p:attrName>
                                        </p:attrNameLst>
                                      </p:cBhvr>
                                      <p:rCtr x="0" y="-3064"/>
                                    </p:animMotion>
                                  </p:childTnLst>
                                </p:cTn>
                              </p:par>
                              <p:par>
                                <p:cTn id="36" presetID="2" presetClass="entr" presetSubtype="1" decel="100000" fill="hold" grpId="0" nodeType="withEffect">
                                  <p:stCondLst>
                                    <p:cond delay="200"/>
                                  </p:stCondLst>
                                  <p:childTnLst>
                                    <p:set>
                                      <p:cBhvr>
                                        <p:cTn id="37" dur="1" fill="hold">
                                          <p:stCondLst>
                                            <p:cond delay="0"/>
                                          </p:stCondLst>
                                        </p:cTn>
                                        <p:tgtEl>
                                          <p:spTgt spid="10"/>
                                        </p:tgtEl>
                                        <p:attrNameLst>
                                          <p:attrName>style.visibility</p:attrName>
                                        </p:attrNameLst>
                                      </p:cBhvr>
                                      <p:to>
                                        <p:strVal val="visible"/>
                                      </p:to>
                                    </p:set>
                                    <p:anim calcmode="lin" valueType="num">
                                      <p:cBhvr additive="base">
                                        <p:cTn id="38" dur="800" fill="hold"/>
                                        <p:tgtEl>
                                          <p:spTgt spid="10"/>
                                        </p:tgtEl>
                                        <p:attrNameLst>
                                          <p:attrName>ppt_x</p:attrName>
                                        </p:attrNameLst>
                                      </p:cBhvr>
                                      <p:tavLst>
                                        <p:tav tm="0">
                                          <p:val>
                                            <p:strVal val="#ppt_x"/>
                                          </p:val>
                                        </p:tav>
                                        <p:tav tm="100000">
                                          <p:val>
                                            <p:strVal val="#ppt_x"/>
                                          </p:val>
                                        </p:tav>
                                      </p:tavLst>
                                    </p:anim>
                                    <p:anim calcmode="lin" valueType="num">
                                      <p:cBhvr additive="base">
                                        <p:cTn id="39" dur="800" fill="hold"/>
                                        <p:tgtEl>
                                          <p:spTgt spid="10"/>
                                        </p:tgtEl>
                                        <p:attrNameLst>
                                          <p:attrName>ppt_y</p:attrName>
                                        </p:attrNameLst>
                                      </p:cBhvr>
                                      <p:tavLst>
                                        <p:tav tm="0">
                                          <p:val>
                                            <p:strVal val="0-#ppt_h/2"/>
                                          </p:val>
                                        </p:tav>
                                        <p:tav tm="100000">
                                          <p:val>
                                            <p:strVal val="#ppt_y"/>
                                          </p:val>
                                        </p:tav>
                                      </p:tavLst>
                                    </p:anim>
                                  </p:childTnLst>
                                </p:cTn>
                              </p:par>
                              <p:par>
                                <p:cTn id="40" presetID="10" presetClass="entr" presetSubtype="0" fill="hold" nodeType="withEffect">
                                  <p:stCondLst>
                                    <p:cond delay="20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2" grpId="0"/>
      <p:bldP spid="12" grpId="1"/>
      <p:bldP spid="13" grpId="0"/>
      <p:bldP spid="13" grpId="1"/>
      <p:bldP spid="14" grpId="0"/>
      <p:bldP spid="14" grpId="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Tools</a:t>
            </a:r>
            <a:endParaRPr lang="en-US" dirty="0"/>
          </a:p>
        </p:txBody>
      </p:sp>
      <p:sp>
        <p:nvSpPr>
          <p:cNvPr id="9" name="Subtitle 4"/>
          <p:cNvSpPr>
            <a:spLocks noGrp="1"/>
          </p:cNvSpPr>
          <p:nvPr>
            <p:ph type="subTitle" idx="1"/>
          </p:nvPr>
        </p:nvSpPr>
        <p:spPr/>
        <p:txBody>
          <a:bodyPr/>
          <a:lstStyle/>
          <a:p>
            <a:pPr lvl="0"/>
            <a:r>
              <a:rPr lang="en-US" sz="2744" dirty="0" smtClean="0"/>
              <a:t>Office 365 Development Overview</a:t>
            </a:r>
            <a:endParaRPr lang="en-US" dirty="0"/>
          </a:p>
        </p:txBody>
      </p:sp>
    </p:spTree>
    <p:extLst>
      <p:ext uri="{BB962C8B-B14F-4D97-AF65-F5344CB8AC3E}">
        <p14:creationId xmlns:p14="http://schemas.microsoft.com/office/powerpoint/2010/main" val="247935622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Developer template and usage</a:t>
            </a:r>
            <a:endParaRPr lang="en-US" dirty="0"/>
          </a:p>
        </p:txBody>
      </p:sp>
      <p:sp>
        <p:nvSpPr>
          <p:cNvPr id="5" name="Content Placeholder 4"/>
          <p:cNvSpPr>
            <a:spLocks noGrp="1"/>
          </p:cNvSpPr>
          <p:nvPr>
            <p:ph type="body" sz="quarter" idx="10"/>
          </p:nvPr>
        </p:nvSpPr>
        <p:spPr/>
        <p:txBody>
          <a:bodyPr/>
          <a:lstStyle/>
          <a:p>
            <a:r>
              <a:rPr lang="en-US" sz="3599"/>
              <a:t>Enables remote development against the SharePoint farm</a:t>
            </a:r>
          </a:p>
          <a:p>
            <a:pPr lvl="1"/>
            <a:r>
              <a:rPr lang="en-US" sz="1999"/>
              <a:t>Also with on-premises deployments</a:t>
            </a:r>
            <a:endParaRPr lang="en-US" sz="1999" dirty="0"/>
          </a:p>
        </p:txBody>
      </p:sp>
      <p:pic>
        <p:nvPicPr>
          <p:cNvPr id="3" name="Picture 2"/>
          <p:cNvPicPr>
            <a:picLocks noChangeAspect="1"/>
          </p:cNvPicPr>
          <p:nvPr/>
        </p:nvPicPr>
        <p:blipFill>
          <a:blip r:embed="rId2"/>
          <a:stretch>
            <a:fillRect/>
          </a:stretch>
        </p:blipFill>
        <p:spPr>
          <a:xfrm>
            <a:off x="2935202" y="2470003"/>
            <a:ext cx="6316832" cy="3924659"/>
          </a:xfrm>
          <a:prstGeom prst="rect">
            <a:avLst/>
          </a:prstGeom>
          <a:ln>
            <a:solidFill>
              <a:schemeClr val="bg1">
                <a:lumMod val="85000"/>
              </a:schemeClr>
            </a:solidFill>
          </a:ln>
        </p:spPr>
      </p:pic>
    </p:spTree>
    <p:extLst>
      <p:ext uri="{BB962C8B-B14F-4D97-AF65-F5344CB8AC3E}">
        <p14:creationId xmlns:p14="http://schemas.microsoft.com/office/powerpoint/2010/main" val="3907513536"/>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 name="Picture 92"/>
          <p:cNvPicPr>
            <a:picLocks noChangeAspect="1"/>
          </p:cNvPicPr>
          <p:nvPr/>
        </p:nvPicPr>
        <p:blipFill>
          <a:blip r:embed="rId3"/>
          <a:stretch>
            <a:fillRect/>
          </a:stretch>
        </p:blipFill>
        <p:spPr>
          <a:xfrm>
            <a:off x="5587954" y="1421058"/>
            <a:ext cx="1671153" cy="1038290"/>
          </a:xfrm>
          <a:prstGeom prst="rect">
            <a:avLst/>
          </a:prstGeom>
          <a:ln>
            <a:solidFill>
              <a:schemeClr val="bg1">
                <a:lumMod val="85000"/>
              </a:schemeClr>
            </a:solidFill>
          </a:ln>
        </p:spPr>
      </p:pic>
      <p:pic>
        <p:nvPicPr>
          <p:cNvPr id="169" name="Picture 3" descr="C:\Users\vesaj\Pictures\DVD_ART36\Artwork_Imagery\Icons - Illustrations\Internet Clouds web\Istock 5118882 - clouds and sky.png"/>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742463" y="2377298"/>
            <a:ext cx="4812806" cy="2780515"/>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pic>
        <p:nvPicPr>
          <p:cNvPr id="91" name="Picture 90"/>
          <p:cNvPicPr>
            <a:picLocks noChangeAspect="1"/>
          </p:cNvPicPr>
          <p:nvPr/>
        </p:nvPicPr>
        <p:blipFill>
          <a:blip r:embed="rId3"/>
          <a:stretch>
            <a:fillRect/>
          </a:stretch>
        </p:blipFill>
        <p:spPr>
          <a:xfrm>
            <a:off x="8741230" y="3755933"/>
            <a:ext cx="1671153" cy="1038290"/>
          </a:xfrm>
          <a:prstGeom prst="rect">
            <a:avLst/>
          </a:prstGeom>
          <a:ln>
            <a:solidFill>
              <a:schemeClr val="bg1">
                <a:lumMod val="85000"/>
              </a:schemeClr>
            </a:solidFill>
          </a:ln>
        </p:spPr>
      </p:pic>
      <p:pic>
        <p:nvPicPr>
          <p:cNvPr id="90" name="Picture 89"/>
          <p:cNvPicPr>
            <a:picLocks noChangeAspect="1"/>
          </p:cNvPicPr>
          <p:nvPr/>
        </p:nvPicPr>
        <p:blipFill>
          <a:blip r:embed="rId3"/>
          <a:stretch>
            <a:fillRect/>
          </a:stretch>
        </p:blipFill>
        <p:spPr>
          <a:xfrm>
            <a:off x="5923383" y="5064158"/>
            <a:ext cx="1671153" cy="1038290"/>
          </a:xfrm>
          <a:prstGeom prst="rect">
            <a:avLst/>
          </a:prstGeom>
          <a:ln>
            <a:solidFill>
              <a:schemeClr val="bg1">
                <a:lumMod val="85000"/>
              </a:schemeClr>
            </a:solidFill>
          </a:ln>
        </p:spPr>
      </p:pic>
      <p:pic>
        <p:nvPicPr>
          <p:cNvPr id="171" name="Picture 2" descr="C:\Users\vesaj\Pictures\DVD_ART36\Artwork_Imagery\Icons - Illustrations\Internet Clouds web\cloud illustration icon.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15630" y="2830664"/>
            <a:ext cx="2306458" cy="1563680"/>
          </a:xfrm>
          <a:prstGeom prst="rect">
            <a:avLst/>
          </a:prstGeom>
          <a:noFill/>
          <a:extLst>
            <a:ext uri="{909E8E84-426E-40DD-AFC4-6F175D3DCCD1}">
              <a14:hiddenFill xmlns:a14="http://schemas.microsoft.com/office/drawing/2010/main">
                <a:solidFill>
                  <a:srgbClr val="FFFFFF"/>
                </a:solidFill>
              </a14:hiddenFill>
            </a:ext>
          </a:extLst>
        </p:spPr>
      </p:pic>
      <p:sp>
        <p:nvSpPr>
          <p:cNvPr id="92" name="Title 91"/>
          <p:cNvSpPr>
            <a:spLocks noGrp="1"/>
          </p:cNvSpPr>
          <p:nvPr>
            <p:ph type="title"/>
          </p:nvPr>
        </p:nvSpPr>
        <p:spPr/>
        <p:txBody>
          <a:bodyPr/>
          <a:lstStyle/>
          <a:p>
            <a:r>
              <a:rPr lang="en-US" dirty="0" smtClean="0"/>
              <a:t>Developer sites and remote development</a:t>
            </a:r>
            <a:endParaRPr lang="en-US" dirty="0"/>
          </a:p>
        </p:txBody>
      </p:sp>
      <p:grpSp>
        <p:nvGrpSpPr>
          <p:cNvPr id="21" name="Group 20"/>
          <p:cNvGrpSpPr/>
          <p:nvPr/>
        </p:nvGrpSpPr>
        <p:grpSpPr>
          <a:xfrm>
            <a:off x="7856967" y="3001287"/>
            <a:ext cx="1644729" cy="1300460"/>
            <a:chOff x="5578884" y="1332415"/>
            <a:chExt cx="2193283" cy="1734192"/>
          </a:xfrm>
        </p:grpSpPr>
        <p:grpSp>
          <p:nvGrpSpPr>
            <p:cNvPr id="96" name="Group 95"/>
            <p:cNvGrpSpPr/>
            <p:nvPr/>
          </p:nvGrpSpPr>
          <p:grpSpPr>
            <a:xfrm>
              <a:off x="5578884" y="1338607"/>
              <a:ext cx="2193283" cy="1728000"/>
              <a:chOff x="7001558" y="1537755"/>
              <a:chExt cx="2193283" cy="1728000"/>
            </a:xfrm>
          </p:grpSpPr>
          <p:grpSp>
            <p:nvGrpSpPr>
              <p:cNvPr id="97" name="Group 96"/>
              <p:cNvGrpSpPr>
                <a:grpSpLocks noChangeAspect="1"/>
              </p:cNvGrpSpPr>
              <p:nvPr/>
            </p:nvGrpSpPr>
            <p:grpSpPr>
              <a:xfrm>
                <a:off x="7418527" y="1537755"/>
                <a:ext cx="1776314" cy="1728000"/>
                <a:chOff x="6325965" y="35683"/>
                <a:chExt cx="2068041" cy="2011789"/>
              </a:xfrm>
            </p:grpSpPr>
            <p:grpSp>
              <p:nvGrpSpPr>
                <p:cNvPr id="99" name="Group 98"/>
                <p:cNvGrpSpPr/>
                <p:nvPr/>
              </p:nvGrpSpPr>
              <p:grpSpPr>
                <a:xfrm>
                  <a:off x="6381692" y="35683"/>
                  <a:ext cx="2012314" cy="2011789"/>
                  <a:chOff x="6849580" y="4206958"/>
                  <a:chExt cx="2012314" cy="2011789"/>
                </a:xfrm>
              </p:grpSpPr>
              <p:grpSp>
                <p:nvGrpSpPr>
                  <p:cNvPr id="107" name="Group 106"/>
                  <p:cNvGrpSpPr/>
                  <p:nvPr/>
                </p:nvGrpSpPr>
                <p:grpSpPr>
                  <a:xfrm>
                    <a:off x="7487957" y="4470625"/>
                    <a:ext cx="666750" cy="1487475"/>
                    <a:chOff x="2081162" y="4640597"/>
                    <a:chExt cx="666750" cy="1487475"/>
                  </a:xfrm>
                  <a:solidFill>
                    <a:schemeClr val="bg1"/>
                  </a:solidFill>
                </p:grpSpPr>
                <p:sp>
                  <p:nvSpPr>
                    <p:cNvPr id="109" name="Snip Diagonal Corner Rectangle 108"/>
                    <p:cNvSpPr/>
                    <p:nvPr/>
                  </p:nvSpPr>
                  <p:spPr bwMode="auto">
                    <a:xfrm>
                      <a:off x="2081162" y="4724694"/>
                      <a:ext cx="666750" cy="1311775"/>
                    </a:xfrm>
                    <a:prstGeom prst="snip2DiagRect">
                      <a:avLst>
                        <a:gd name="adj1" fmla="val 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110" name="Isosceles Triangle 109"/>
                    <p:cNvSpPr/>
                    <p:nvPr/>
                  </p:nvSpPr>
                  <p:spPr bwMode="auto">
                    <a:xfrm>
                      <a:off x="2104139" y="4640597"/>
                      <a:ext cx="511437" cy="99498"/>
                    </a:xfrm>
                    <a:prstGeom prst="triangle">
                      <a:avLst>
                        <a:gd name="adj" fmla="val 87714"/>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111" name="Isosceles Triangle 110"/>
                    <p:cNvSpPr/>
                    <p:nvPr/>
                  </p:nvSpPr>
                  <p:spPr bwMode="auto">
                    <a:xfrm rot="10800000">
                      <a:off x="2097121" y="6028574"/>
                      <a:ext cx="511437" cy="99498"/>
                    </a:xfrm>
                    <a:prstGeom prst="triangle">
                      <a:avLst>
                        <a:gd name="adj" fmla="val 8251"/>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08" name="Picture 2" descr="\\MAGNUM\Projects\Microsoft\Cloud Power FY12\Design\Icons\PNGs\Server_2.png"/>
                  <p:cNvPicPr>
                    <a:picLocks noChangeAspect="1" noChangeArrowheads="1"/>
                  </p:cNvPicPr>
                  <p:nvPr/>
                </p:nvPicPr>
                <p:blipFill>
                  <a:blip r:embed="rId6" cstate="print">
                    <a:duotone>
                      <a:schemeClr val="accent5">
                        <a:shade val="45000"/>
                        <a:satMod val="135000"/>
                      </a:schemeClr>
                      <a:prstClr val="white"/>
                    </a:duotone>
                  </a:blip>
                  <a:srcRect/>
                  <a:stretch>
                    <a:fillRect/>
                  </a:stretch>
                </p:blipFill>
                <p:spPr bwMode="auto">
                  <a:xfrm>
                    <a:off x="6849580" y="4206958"/>
                    <a:ext cx="2012314" cy="2011789"/>
                  </a:xfrm>
                  <a:prstGeom prst="rect">
                    <a:avLst/>
                  </a:prstGeom>
                  <a:noFill/>
                </p:spPr>
              </p:pic>
            </p:grpSp>
            <p:grpSp>
              <p:nvGrpSpPr>
                <p:cNvPr id="100" name="Group 99"/>
                <p:cNvGrpSpPr/>
                <p:nvPr/>
              </p:nvGrpSpPr>
              <p:grpSpPr>
                <a:xfrm>
                  <a:off x="6325965" y="652935"/>
                  <a:ext cx="1090092" cy="875577"/>
                  <a:chOff x="11139221" y="3379827"/>
                  <a:chExt cx="1090092" cy="875577"/>
                </a:xfrm>
              </p:grpSpPr>
              <p:grpSp>
                <p:nvGrpSpPr>
                  <p:cNvPr id="101" name="Group 100"/>
                  <p:cNvGrpSpPr/>
                  <p:nvPr/>
                </p:nvGrpSpPr>
                <p:grpSpPr>
                  <a:xfrm>
                    <a:off x="11139221" y="3379827"/>
                    <a:ext cx="1090092" cy="875577"/>
                    <a:chOff x="3599175" y="4220568"/>
                    <a:chExt cx="1090092" cy="875577"/>
                  </a:xfrm>
                </p:grpSpPr>
                <p:sp>
                  <p:nvSpPr>
                    <p:cNvPr id="103" name="Rounded Rectangle 102"/>
                    <p:cNvSpPr/>
                    <p:nvPr/>
                  </p:nvSpPr>
                  <p:spPr bwMode="auto">
                    <a:xfrm>
                      <a:off x="3599175" y="4220568"/>
                      <a:ext cx="1090092" cy="875577"/>
                    </a:xfrm>
                    <a:prstGeom prst="roundRect">
                      <a:avLst>
                        <a:gd name="adj" fmla="val 6641"/>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4" name="Group 103"/>
                    <p:cNvGrpSpPr/>
                    <p:nvPr/>
                  </p:nvGrpSpPr>
                  <p:grpSpPr>
                    <a:xfrm>
                      <a:off x="3614541" y="4243079"/>
                      <a:ext cx="1057169" cy="832818"/>
                      <a:chOff x="3705190" y="4561217"/>
                      <a:chExt cx="1057169" cy="832818"/>
                    </a:xfrm>
                  </p:grpSpPr>
                  <p:pic>
                    <p:nvPicPr>
                      <p:cNvPr id="105" name="Picture 4" descr="\\MAGNUM\Projects\Microsoft\Cloud Power FY12\Design\ICONS_PNG\IIS-MULTI-TENANCY.png"/>
                      <p:cNvPicPr>
                        <a:picLocks noChangeAspect="1" noChangeArrowheads="1"/>
                      </p:cNvPicPr>
                      <p:nvPr/>
                    </p:nvPicPr>
                    <p:blipFill rotWithShape="1">
                      <a:blip r:embed="rId7" cstate="print">
                        <a:duotone>
                          <a:prstClr val="black"/>
                          <a:schemeClr val="accent4">
                            <a:tint val="45000"/>
                            <a:satMod val="400000"/>
                          </a:schemeClr>
                        </a:duotone>
                      </a:blip>
                      <a:srcRect l="13694" t="34655" r="28499" b="19806"/>
                      <a:stretch/>
                    </p:blipFill>
                    <p:spPr bwMode="auto">
                      <a:xfrm>
                        <a:off x="3705190" y="4561217"/>
                        <a:ext cx="1057169" cy="832818"/>
                      </a:xfrm>
                      <a:prstGeom prst="rect">
                        <a:avLst/>
                      </a:prstGeom>
                      <a:noFill/>
                    </p:spPr>
                  </p:pic>
                  <p:sp>
                    <p:nvSpPr>
                      <p:cNvPr id="106" name="Rectangle 105"/>
                      <p:cNvSpPr/>
                      <p:nvPr/>
                    </p:nvSpPr>
                    <p:spPr bwMode="auto">
                      <a:xfrm>
                        <a:off x="3783372" y="4772556"/>
                        <a:ext cx="907602" cy="5506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grpSp>
              <p:pic>
                <p:nvPicPr>
                  <p:cNvPr id="102" name="Picture 101"/>
                  <p:cNvPicPr>
                    <a:picLocks noChangeAspect="1"/>
                  </p:cNvPicPr>
                  <p:nvPr/>
                </p:nvPicPr>
                <p:blipFill rotWithShape="1">
                  <a:blip r:embed="rId8" cstate="print">
                    <a:extLst>
                      <a:ext uri="{28A0092B-C50C-407E-A947-70E740481C1C}">
                        <a14:useLocalDpi xmlns:a14="http://schemas.microsoft.com/office/drawing/2010/main" val="0"/>
                      </a:ext>
                    </a:extLst>
                  </a:blip>
                  <a:srcRect l="24304"/>
                  <a:stretch/>
                </p:blipFill>
                <p:spPr bwMode="black">
                  <a:xfrm>
                    <a:off x="11254803" y="3727806"/>
                    <a:ext cx="864000" cy="296296"/>
                  </a:xfrm>
                  <a:prstGeom prst="rect">
                    <a:avLst/>
                  </a:prstGeom>
                </p:spPr>
              </p:pic>
            </p:grpSp>
          </p:grpSp>
          <p:sp>
            <p:nvSpPr>
              <p:cNvPr id="98" name="Left Brace 97"/>
              <p:cNvSpPr/>
              <p:nvPr/>
            </p:nvSpPr>
            <p:spPr>
              <a:xfrm>
                <a:off x="7001558" y="1645713"/>
                <a:ext cx="520262" cy="1515256"/>
              </a:xfrm>
              <a:prstGeom prst="leftBrace">
                <a:avLst>
                  <a:gd name="adj1" fmla="val 44697"/>
                  <a:gd name="adj2" fmla="val 50000"/>
                </a:avLst>
              </a:prstGeom>
              <a:ln>
                <a:headEnd type="none"/>
                <a:tailEnd type="none"/>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350"/>
              </a:p>
            </p:txBody>
          </p:sp>
        </p:grpSp>
        <p:grpSp>
          <p:nvGrpSpPr>
            <p:cNvPr id="147" name="Group 146"/>
            <p:cNvGrpSpPr/>
            <p:nvPr/>
          </p:nvGrpSpPr>
          <p:grpSpPr>
            <a:xfrm>
              <a:off x="7057507" y="1332415"/>
              <a:ext cx="539681" cy="500815"/>
              <a:chOff x="636" y="25217"/>
              <a:chExt cx="678949" cy="678949"/>
            </a:xfrm>
          </p:grpSpPr>
          <p:sp>
            <p:nvSpPr>
              <p:cNvPr id="148" name="Oval 147"/>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49"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3</a:t>
                </a:r>
                <a:endParaRPr lang="en-US" sz="1799" b="1" dirty="0"/>
              </a:p>
            </p:txBody>
          </p:sp>
        </p:grpSp>
      </p:grpSp>
      <p:grpSp>
        <p:nvGrpSpPr>
          <p:cNvPr id="6" name="Group 5"/>
          <p:cNvGrpSpPr/>
          <p:nvPr/>
        </p:nvGrpSpPr>
        <p:grpSpPr>
          <a:xfrm>
            <a:off x="2198861" y="2186438"/>
            <a:ext cx="1518012" cy="1387843"/>
            <a:chOff x="1405226" y="1434664"/>
            <a:chExt cx="2024303" cy="1850720"/>
          </a:xfrm>
        </p:grpSpPr>
        <p:pic>
          <p:nvPicPr>
            <p:cNvPr id="52" name="Picture 51" descr="\\MAGNUM\Projects\Microsoft\Cloud Power FY12\Design\ICONS_PNG\Laptop.png"/>
            <p:cNvPicPr>
              <a:picLocks noChangeAspect="1" noChangeArrowheads="1"/>
            </p:cNvPicPr>
            <p:nvPr/>
          </p:nvPicPr>
          <p:blipFill>
            <a:blip r:embed="rId9" cstate="print">
              <a:duotone>
                <a:prstClr val="black"/>
                <a:schemeClr val="accent4">
                  <a:tint val="45000"/>
                  <a:satMod val="400000"/>
                </a:schemeClr>
              </a:duotone>
            </a:blip>
            <a:srcRect/>
            <a:stretch>
              <a:fillRect/>
            </a:stretch>
          </p:blipFill>
          <p:spPr bwMode="auto">
            <a:xfrm>
              <a:off x="1405226" y="1434664"/>
              <a:ext cx="1851202" cy="1850720"/>
            </a:xfrm>
            <a:prstGeom prst="rect">
              <a:avLst/>
            </a:prstGeom>
            <a:noFill/>
          </p:spPr>
        </p:pic>
        <p:grpSp>
          <p:nvGrpSpPr>
            <p:cNvPr id="156" name="Group 155"/>
            <p:cNvGrpSpPr/>
            <p:nvPr/>
          </p:nvGrpSpPr>
          <p:grpSpPr>
            <a:xfrm>
              <a:off x="2889848" y="1544488"/>
              <a:ext cx="539681" cy="500815"/>
              <a:chOff x="636" y="25217"/>
              <a:chExt cx="678949" cy="678949"/>
            </a:xfrm>
          </p:grpSpPr>
          <p:sp>
            <p:nvSpPr>
              <p:cNvPr id="157" name="Oval 156"/>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58"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1</a:t>
                </a:r>
                <a:endParaRPr lang="en-US" sz="1799" b="1" dirty="0"/>
              </a:p>
            </p:txBody>
          </p:sp>
        </p:grpSp>
      </p:grpSp>
      <p:grpSp>
        <p:nvGrpSpPr>
          <p:cNvPr id="4" name="Group 3"/>
          <p:cNvGrpSpPr/>
          <p:nvPr/>
        </p:nvGrpSpPr>
        <p:grpSpPr>
          <a:xfrm>
            <a:off x="2132673" y="3448016"/>
            <a:ext cx="1625436" cy="1348551"/>
            <a:chOff x="207443" y="3152937"/>
            <a:chExt cx="2167556" cy="1798324"/>
          </a:xfrm>
        </p:grpSpPr>
        <p:grpSp>
          <p:nvGrpSpPr>
            <p:cNvPr id="55" name="Group 54"/>
            <p:cNvGrpSpPr/>
            <p:nvPr/>
          </p:nvGrpSpPr>
          <p:grpSpPr>
            <a:xfrm>
              <a:off x="207443" y="3152937"/>
              <a:ext cx="2167556" cy="1798324"/>
              <a:chOff x="4875413" y="971550"/>
              <a:chExt cx="2167556" cy="1798324"/>
            </a:xfrm>
          </p:grpSpPr>
          <p:pic>
            <p:nvPicPr>
              <p:cNvPr id="53" name="Picture 2" descr="\\MAGNUM\Projects\Microsoft\Cloud Power FY12\Design\ICONS_PNG\Devices.png"/>
              <p:cNvPicPr>
                <a:picLocks noChangeAspect="1" noChangeArrowheads="1"/>
              </p:cNvPicPr>
              <p:nvPr/>
            </p:nvPicPr>
            <p:blipFill>
              <a:blip r:embed="rId10" cstate="print">
                <a:duotone>
                  <a:prstClr val="black"/>
                  <a:schemeClr val="accent4">
                    <a:tint val="45000"/>
                    <a:satMod val="400000"/>
                  </a:schemeClr>
                </a:duotone>
              </a:blip>
              <a:srcRect r="54000" b="50000"/>
              <a:stretch>
                <a:fillRect/>
              </a:stretch>
            </p:blipFill>
            <p:spPr bwMode="auto">
              <a:xfrm>
                <a:off x="4875413" y="971550"/>
                <a:ext cx="1517858" cy="1649416"/>
              </a:xfrm>
              <a:prstGeom prst="rect">
                <a:avLst/>
              </a:prstGeom>
              <a:noFill/>
              <a:ln>
                <a:noFill/>
              </a:ln>
            </p:spPr>
          </p:pic>
          <p:pic>
            <p:nvPicPr>
              <p:cNvPr id="54" name="Picture 2" descr="\\MAGNUM\Projects\Microsoft\Cloud Power FY12\Design\ICONS_PNG\Tower.png"/>
              <p:cNvPicPr>
                <a:picLocks noChangeAspect="1" noChangeArrowheads="1"/>
              </p:cNvPicPr>
              <p:nvPr/>
            </p:nvPicPr>
            <p:blipFill>
              <a:blip r:embed="rId11" cstate="print">
                <a:duotone>
                  <a:prstClr val="black"/>
                  <a:schemeClr val="accent4">
                    <a:tint val="45000"/>
                    <a:satMod val="400000"/>
                  </a:schemeClr>
                </a:duotone>
              </a:blip>
              <a:stretch>
                <a:fillRect/>
              </a:stretch>
            </p:blipFill>
            <p:spPr bwMode="auto">
              <a:xfrm>
                <a:off x="5839305" y="1566523"/>
                <a:ext cx="1203664" cy="1203351"/>
              </a:xfrm>
              <a:prstGeom prst="rect">
                <a:avLst/>
              </a:prstGeom>
              <a:noFill/>
            </p:spPr>
          </p:pic>
        </p:grpSp>
        <p:grpSp>
          <p:nvGrpSpPr>
            <p:cNvPr id="159" name="Group 158"/>
            <p:cNvGrpSpPr/>
            <p:nvPr/>
          </p:nvGrpSpPr>
          <p:grpSpPr>
            <a:xfrm>
              <a:off x="1416989" y="3240723"/>
              <a:ext cx="539681" cy="500815"/>
              <a:chOff x="636" y="25217"/>
              <a:chExt cx="678949" cy="678949"/>
            </a:xfrm>
          </p:grpSpPr>
          <p:sp>
            <p:nvSpPr>
              <p:cNvPr id="160" name="Oval 159"/>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61"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1</a:t>
                </a:r>
                <a:endParaRPr lang="en-US" sz="1799" b="1" dirty="0"/>
              </a:p>
            </p:txBody>
          </p:sp>
        </p:grpSp>
      </p:grpSp>
      <p:grpSp>
        <p:nvGrpSpPr>
          <p:cNvPr id="3" name="Group 2"/>
          <p:cNvGrpSpPr/>
          <p:nvPr/>
        </p:nvGrpSpPr>
        <p:grpSpPr>
          <a:xfrm>
            <a:off x="2647016" y="4675032"/>
            <a:ext cx="1516845" cy="1387843"/>
            <a:chOff x="1843881" y="4869280"/>
            <a:chExt cx="2022746" cy="1850720"/>
          </a:xfrm>
        </p:grpSpPr>
        <p:pic>
          <p:nvPicPr>
            <p:cNvPr id="74" name="Picture 73" descr="\\MAGNUM\Projects\Microsoft\Cloud Power FY12\Design\ICONS_PNG\Laptop.png"/>
            <p:cNvPicPr>
              <a:picLocks noChangeAspect="1" noChangeArrowheads="1"/>
            </p:cNvPicPr>
            <p:nvPr/>
          </p:nvPicPr>
          <p:blipFill>
            <a:blip r:embed="rId9" cstate="print">
              <a:duotone>
                <a:prstClr val="black"/>
                <a:schemeClr val="accent4">
                  <a:tint val="45000"/>
                  <a:satMod val="400000"/>
                </a:schemeClr>
              </a:duotone>
            </a:blip>
            <a:srcRect/>
            <a:stretch>
              <a:fillRect/>
            </a:stretch>
          </p:blipFill>
          <p:spPr bwMode="auto">
            <a:xfrm>
              <a:off x="1843881" y="4869280"/>
              <a:ext cx="1851202" cy="1850720"/>
            </a:xfrm>
            <a:prstGeom prst="rect">
              <a:avLst/>
            </a:prstGeom>
            <a:noFill/>
          </p:spPr>
        </p:pic>
        <p:grpSp>
          <p:nvGrpSpPr>
            <p:cNvPr id="162" name="Group 161"/>
            <p:cNvGrpSpPr/>
            <p:nvPr/>
          </p:nvGrpSpPr>
          <p:grpSpPr>
            <a:xfrm>
              <a:off x="3326946" y="4970418"/>
              <a:ext cx="539681" cy="500815"/>
              <a:chOff x="636" y="25217"/>
              <a:chExt cx="678949" cy="678949"/>
            </a:xfrm>
          </p:grpSpPr>
          <p:sp>
            <p:nvSpPr>
              <p:cNvPr id="163" name="Oval 162"/>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64"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1</a:t>
                </a:r>
                <a:endParaRPr lang="en-US" sz="1799" b="1" dirty="0"/>
              </a:p>
            </p:txBody>
          </p:sp>
        </p:grpSp>
      </p:grpSp>
      <p:cxnSp>
        <p:nvCxnSpPr>
          <p:cNvPr id="170" name="Straight Arrow Connector 169"/>
          <p:cNvCxnSpPr/>
          <p:nvPr/>
        </p:nvCxnSpPr>
        <p:spPr>
          <a:xfrm flipV="1">
            <a:off x="4145984" y="3770831"/>
            <a:ext cx="889140" cy="895945"/>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cxnSp>
        <p:nvCxnSpPr>
          <p:cNvPr id="172" name="Straight Arrow Connector 171"/>
          <p:cNvCxnSpPr>
            <a:endCxn id="171" idx="1"/>
          </p:cNvCxnSpPr>
          <p:nvPr/>
        </p:nvCxnSpPr>
        <p:spPr>
          <a:xfrm flipV="1">
            <a:off x="3652195" y="3612503"/>
            <a:ext cx="1363436" cy="468622"/>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cxnSp>
        <p:nvCxnSpPr>
          <p:cNvPr id="175" name="Straight Arrow Connector 174"/>
          <p:cNvCxnSpPr/>
          <p:nvPr/>
        </p:nvCxnSpPr>
        <p:spPr>
          <a:xfrm>
            <a:off x="3428996" y="3041005"/>
            <a:ext cx="1556985" cy="388743"/>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pic>
        <p:nvPicPr>
          <p:cNvPr id="144" name="Picture 143"/>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750356" y="1941956"/>
            <a:ext cx="2923218" cy="1012597"/>
          </a:xfrm>
          <a:prstGeom prst="rect">
            <a:avLst/>
          </a:prstGeom>
        </p:spPr>
      </p:pic>
      <p:cxnSp>
        <p:nvCxnSpPr>
          <p:cNvPr id="176" name="Straight Arrow Connector 175"/>
          <p:cNvCxnSpPr/>
          <p:nvPr/>
        </p:nvCxnSpPr>
        <p:spPr>
          <a:xfrm flipH="1">
            <a:off x="6632339" y="2686033"/>
            <a:ext cx="393719" cy="329410"/>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cxnSp>
        <p:nvCxnSpPr>
          <p:cNvPr id="177" name="Straight Arrow Connector 176"/>
          <p:cNvCxnSpPr/>
          <p:nvPr/>
        </p:nvCxnSpPr>
        <p:spPr>
          <a:xfrm flipH="1">
            <a:off x="7259498" y="3685797"/>
            <a:ext cx="489683" cy="12456"/>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cxnSp>
        <p:nvCxnSpPr>
          <p:cNvPr id="192" name="Straight Arrow Connector 191"/>
          <p:cNvCxnSpPr/>
          <p:nvPr/>
        </p:nvCxnSpPr>
        <p:spPr>
          <a:xfrm flipH="1" flipV="1">
            <a:off x="6845445" y="4051698"/>
            <a:ext cx="714344" cy="522305"/>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grpSp>
        <p:nvGrpSpPr>
          <p:cNvPr id="39" name="Group 38"/>
          <p:cNvGrpSpPr/>
          <p:nvPr/>
        </p:nvGrpSpPr>
        <p:grpSpPr>
          <a:xfrm>
            <a:off x="7157446" y="4276389"/>
            <a:ext cx="1415298" cy="1376805"/>
            <a:chOff x="7337059" y="3917647"/>
            <a:chExt cx="1887332" cy="1836000"/>
          </a:xfrm>
        </p:grpSpPr>
        <p:grpSp>
          <p:nvGrpSpPr>
            <p:cNvPr id="129" name="Group 128"/>
            <p:cNvGrpSpPr>
              <a:grpSpLocks noChangeAspect="1"/>
            </p:cNvGrpSpPr>
            <p:nvPr/>
          </p:nvGrpSpPr>
          <p:grpSpPr>
            <a:xfrm>
              <a:off x="7337059" y="3917647"/>
              <a:ext cx="1887332" cy="1836000"/>
              <a:chOff x="6325965" y="35683"/>
              <a:chExt cx="2068041" cy="2011789"/>
            </a:xfrm>
          </p:grpSpPr>
          <p:grpSp>
            <p:nvGrpSpPr>
              <p:cNvPr id="131" name="Group 130"/>
              <p:cNvGrpSpPr/>
              <p:nvPr/>
            </p:nvGrpSpPr>
            <p:grpSpPr>
              <a:xfrm>
                <a:off x="6381692" y="35683"/>
                <a:ext cx="2012314" cy="2011789"/>
                <a:chOff x="6849580" y="4206958"/>
                <a:chExt cx="2012314" cy="2011789"/>
              </a:xfrm>
            </p:grpSpPr>
            <p:grpSp>
              <p:nvGrpSpPr>
                <p:cNvPr id="139" name="Group 138"/>
                <p:cNvGrpSpPr/>
                <p:nvPr/>
              </p:nvGrpSpPr>
              <p:grpSpPr>
                <a:xfrm>
                  <a:off x="7487957" y="4470625"/>
                  <a:ext cx="666750" cy="1487475"/>
                  <a:chOff x="2081162" y="4640597"/>
                  <a:chExt cx="666750" cy="1487475"/>
                </a:xfrm>
                <a:solidFill>
                  <a:schemeClr val="bg1"/>
                </a:solidFill>
              </p:grpSpPr>
              <p:sp>
                <p:nvSpPr>
                  <p:cNvPr id="141" name="Snip Diagonal Corner Rectangle 140"/>
                  <p:cNvSpPr/>
                  <p:nvPr/>
                </p:nvSpPr>
                <p:spPr bwMode="auto">
                  <a:xfrm>
                    <a:off x="2081162" y="4724694"/>
                    <a:ext cx="666750" cy="1311775"/>
                  </a:xfrm>
                  <a:prstGeom prst="snip2DiagRect">
                    <a:avLst>
                      <a:gd name="adj1" fmla="val 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142" name="Isosceles Triangle 141"/>
                  <p:cNvSpPr/>
                  <p:nvPr/>
                </p:nvSpPr>
                <p:spPr bwMode="auto">
                  <a:xfrm>
                    <a:off x="2104139" y="4640597"/>
                    <a:ext cx="511437" cy="99498"/>
                  </a:xfrm>
                  <a:prstGeom prst="triangle">
                    <a:avLst>
                      <a:gd name="adj" fmla="val 87714"/>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143" name="Isosceles Triangle 142"/>
                  <p:cNvSpPr/>
                  <p:nvPr/>
                </p:nvSpPr>
                <p:spPr bwMode="auto">
                  <a:xfrm rot="10800000">
                    <a:off x="2097121" y="6028574"/>
                    <a:ext cx="511437" cy="99498"/>
                  </a:xfrm>
                  <a:prstGeom prst="triangle">
                    <a:avLst>
                      <a:gd name="adj" fmla="val 8251"/>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40" name="Picture 2" descr="\\MAGNUM\Projects\Microsoft\Cloud Power FY12\Design\Icons\PNGs\Server_2.png"/>
                <p:cNvPicPr>
                  <a:picLocks noChangeAspect="1" noChangeArrowheads="1"/>
                </p:cNvPicPr>
                <p:nvPr/>
              </p:nvPicPr>
              <p:blipFill>
                <a:blip r:embed="rId6" cstate="print">
                  <a:duotone>
                    <a:prstClr val="black"/>
                    <a:schemeClr val="accent4">
                      <a:tint val="45000"/>
                      <a:satMod val="400000"/>
                    </a:schemeClr>
                  </a:duotone>
                </a:blip>
                <a:srcRect/>
                <a:stretch>
                  <a:fillRect/>
                </a:stretch>
              </p:blipFill>
              <p:spPr bwMode="auto">
                <a:xfrm>
                  <a:off x="6849580" y="4206958"/>
                  <a:ext cx="2012314" cy="2011789"/>
                </a:xfrm>
                <a:prstGeom prst="rect">
                  <a:avLst/>
                </a:prstGeom>
                <a:noFill/>
              </p:spPr>
            </p:pic>
          </p:grpSp>
          <p:grpSp>
            <p:nvGrpSpPr>
              <p:cNvPr id="132" name="Group 131"/>
              <p:cNvGrpSpPr/>
              <p:nvPr/>
            </p:nvGrpSpPr>
            <p:grpSpPr>
              <a:xfrm>
                <a:off x="6325965" y="652935"/>
                <a:ext cx="1090092" cy="875577"/>
                <a:chOff x="11139221" y="3379827"/>
                <a:chExt cx="1090092" cy="875577"/>
              </a:xfrm>
            </p:grpSpPr>
            <p:grpSp>
              <p:nvGrpSpPr>
                <p:cNvPr id="133" name="Group 132"/>
                <p:cNvGrpSpPr/>
                <p:nvPr/>
              </p:nvGrpSpPr>
              <p:grpSpPr>
                <a:xfrm>
                  <a:off x="11139221" y="3379827"/>
                  <a:ext cx="1090092" cy="875577"/>
                  <a:chOff x="3599175" y="4220568"/>
                  <a:chExt cx="1090092" cy="875577"/>
                </a:xfrm>
              </p:grpSpPr>
              <p:sp>
                <p:nvSpPr>
                  <p:cNvPr id="135" name="Rounded Rectangle 134"/>
                  <p:cNvSpPr/>
                  <p:nvPr/>
                </p:nvSpPr>
                <p:spPr bwMode="auto">
                  <a:xfrm>
                    <a:off x="3599175" y="4220568"/>
                    <a:ext cx="1090092" cy="875577"/>
                  </a:xfrm>
                  <a:prstGeom prst="roundRect">
                    <a:avLst>
                      <a:gd name="adj" fmla="val 6641"/>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36" name="Group 135"/>
                  <p:cNvGrpSpPr/>
                  <p:nvPr/>
                </p:nvGrpSpPr>
                <p:grpSpPr>
                  <a:xfrm>
                    <a:off x="3614541" y="4243079"/>
                    <a:ext cx="1057169" cy="832818"/>
                    <a:chOff x="3705190" y="4561217"/>
                    <a:chExt cx="1057169" cy="832818"/>
                  </a:xfrm>
                </p:grpSpPr>
                <p:pic>
                  <p:nvPicPr>
                    <p:cNvPr id="137" name="Picture 4" descr="\\MAGNUM\Projects\Microsoft\Cloud Power FY12\Design\ICONS_PNG\IIS-MULTI-TENANCY.png"/>
                    <p:cNvPicPr>
                      <a:picLocks noChangeAspect="1" noChangeArrowheads="1"/>
                    </p:cNvPicPr>
                    <p:nvPr/>
                  </p:nvPicPr>
                  <p:blipFill rotWithShape="1">
                    <a:blip r:embed="rId7" cstate="print">
                      <a:duotone>
                        <a:prstClr val="black"/>
                        <a:schemeClr val="accent4">
                          <a:tint val="45000"/>
                          <a:satMod val="400000"/>
                        </a:schemeClr>
                      </a:duotone>
                    </a:blip>
                    <a:srcRect l="13694" t="34655" r="28499" b="19806"/>
                    <a:stretch/>
                  </p:blipFill>
                  <p:spPr bwMode="auto">
                    <a:xfrm>
                      <a:off x="3705190" y="4561217"/>
                      <a:ext cx="1057169" cy="832818"/>
                    </a:xfrm>
                    <a:prstGeom prst="rect">
                      <a:avLst/>
                    </a:prstGeom>
                    <a:noFill/>
                  </p:spPr>
                </p:pic>
                <p:sp>
                  <p:nvSpPr>
                    <p:cNvPr id="138" name="Rectangle 137"/>
                    <p:cNvSpPr/>
                    <p:nvPr/>
                  </p:nvSpPr>
                  <p:spPr bwMode="auto">
                    <a:xfrm>
                      <a:off x="3783372" y="4772556"/>
                      <a:ext cx="907602" cy="5506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grpSp>
            <p:pic>
              <p:nvPicPr>
                <p:cNvPr id="134" name="Picture 133"/>
                <p:cNvPicPr>
                  <a:picLocks noChangeAspect="1"/>
                </p:cNvPicPr>
                <p:nvPr/>
              </p:nvPicPr>
              <p:blipFill rotWithShape="1">
                <a:blip r:embed="rId13" cstate="print">
                  <a:extLst>
                    <a:ext uri="{28A0092B-C50C-407E-A947-70E740481C1C}">
                      <a14:useLocalDpi xmlns:a14="http://schemas.microsoft.com/office/drawing/2010/main" val="0"/>
                    </a:ext>
                  </a:extLst>
                </a:blip>
                <a:srcRect l="24304"/>
                <a:stretch/>
              </p:blipFill>
              <p:spPr bwMode="black">
                <a:xfrm>
                  <a:off x="11254803" y="3727806"/>
                  <a:ext cx="864000" cy="296296"/>
                </a:xfrm>
                <a:prstGeom prst="rect">
                  <a:avLst/>
                </a:prstGeom>
              </p:spPr>
            </p:pic>
          </p:grpSp>
        </p:grpSp>
        <p:grpSp>
          <p:nvGrpSpPr>
            <p:cNvPr id="199" name="Group 198"/>
            <p:cNvGrpSpPr/>
            <p:nvPr/>
          </p:nvGrpSpPr>
          <p:grpSpPr>
            <a:xfrm>
              <a:off x="8521937" y="3934775"/>
              <a:ext cx="539681" cy="500815"/>
              <a:chOff x="636" y="25217"/>
              <a:chExt cx="678949" cy="678949"/>
            </a:xfrm>
          </p:grpSpPr>
          <p:sp>
            <p:nvSpPr>
              <p:cNvPr id="200" name="Oval 199"/>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201"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4</a:t>
                </a:r>
                <a:endParaRPr lang="en-US" sz="1799" b="1" dirty="0"/>
              </a:p>
            </p:txBody>
          </p:sp>
        </p:grpSp>
      </p:grpSp>
      <p:grpSp>
        <p:nvGrpSpPr>
          <p:cNvPr id="153" name="Group 152"/>
          <p:cNvGrpSpPr/>
          <p:nvPr/>
        </p:nvGrpSpPr>
        <p:grpSpPr>
          <a:xfrm>
            <a:off x="9363586" y="2001884"/>
            <a:ext cx="404703" cy="375558"/>
            <a:chOff x="636" y="25217"/>
            <a:chExt cx="678949" cy="678949"/>
          </a:xfrm>
        </p:grpSpPr>
        <p:sp>
          <p:nvSpPr>
            <p:cNvPr id="154" name="Oval 153"/>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55"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2</a:t>
              </a:r>
              <a:endParaRPr lang="en-US" sz="1799" b="1" dirty="0"/>
            </a:p>
          </p:txBody>
        </p:sp>
      </p:grpSp>
    </p:spTree>
    <p:extLst>
      <p:ext uri="{BB962C8B-B14F-4D97-AF65-F5344CB8AC3E}">
        <p14:creationId xmlns:p14="http://schemas.microsoft.com/office/powerpoint/2010/main" val="3657412898"/>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b="0" dirty="0" smtClean="0"/>
              <a:t>Asp.net MVC project</a:t>
            </a:r>
            <a:endParaRPr lang="en-US" b="0"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40001442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Resources</a:t>
            </a:r>
            <a:endParaRPr lang="en-US" dirty="0"/>
          </a:p>
        </p:txBody>
      </p:sp>
      <p:sp>
        <p:nvSpPr>
          <p:cNvPr id="9" name="Subtitle 4"/>
          <p:cNvSpPr>
            <a:spLocks noGrp="1"/>
          </p:cNvSpPr>
          <p:nvPr>
            <p:ph type="subTitle" idx="1"/>
          </p:nvPr>
        </p:nvSpPr>
        <p:spPr/>
        <p:txBody>
          <a:bodyPr/>
          <a:lstStyle/>
          <a:p>
            <a:pPr lvl="0"/>
            <a:r>
              <a:rPr lang="en-US" sz="2744" dirty="0" smtClean="0"/>
              <a:t>Office 365 Development Overview</a:t>
            </a:r>
            <a:endParaRPr lang="en-US" dirty="0"/>
          </a:p>
        </p:txBody>
      </p:sp>
    </p:spTree>
    <p:extLst>
      <p:ext uri="{BB962C8B-B14F-4D97-AF65-F5344CB8AC3E}">
        <p14:creationId xmlns:p14="http://schemas.microsoft.com/office/powerpoint/2010/main" val="1079878577"/>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50322"/>
            <a:ext cx="12188825" cy="968247"/>
          </a:xfrm>
          <a:prstGeom prst="rect">
            <a:avLst/>
          </a:prstGeom>
          <a:noFill/>
        </p:spPr>
        <p:txBody>
          <a:bodyPr wrap="square" lIns="179213" tIns="143370" rIns="179213" bIns="143370" rtlCol="0">
            <a:spAutoFit/>
          </a:bodyPr>
          <a:lstStyle/>
          <a:p>
            <a:pPr algn="ctr" defTabSz="914005">
              <a:lnSpc>
                <a:spcPct val="90000"/>
              </a:lnSpc>
              <a:spcAft>
                <a:spcPts val="588"/>
              </a:spcAft>
            </a:pPr>
            <a:r>
              <a:rPr lang="en-US" sz="4901" dirty="0">
                <a:gradFill>
                  <a:gsLst>
                    <a:gs pos="2917">
                      <a:srgbClr val="FFFFFF"/>
                    </a:gs>
                    <a:gs pos="30000">
                      <a:srgbClr val="FFFFFF"/>
                    </a:gs>
                  </a:gsLst>
                  <a:lin ang="5400000" scaled="0"/>
                </a:gradFill>
              </a:rPr>
              <a:t>dev.Office.com</a:t>
            </a:r>
          </a:p>
        </p:txBody>
      </p:sp>
      <p:sp>
        <p:nvSpPr>
          <p:cNvPr id="9" name="Text Placeholder 8"/>
          <p:cNvSpPr>
            <a:spLocks noGrp="1"/>
          </p:cNvSpPr>
          <p:nvPr>
            <p:ph type="body" sz="quarter" idx="10"/>
          </p:nvPr>
        </p:nvSpPr>
        <p:spPr/>
        <p:txBody>
          <a:bodyPr/>
          <a:lstStyle/>
          <a:p>
            <a:pPr>
              <a:spcAft>
                <a:spcPts val="588"/>
              </a:spcAft>
            </a:pPr>
            <a:r>
              <a:rPr lang="en-US" dirty="0">
                <a:gradFill>
                  <a:gsLst>
                    <a:gs pos="2917">
                      <a:schemeClr val="tx1"/>
                    </a:gs>
                    <a:gs pos="30000">
                      <a:schemeClr val="tx1"/>
                    </a:gs>
                  </a:gsLst>
                  <a:lin ang="5400000" scaled="0"/>
                </a:gradFill>
              </a:rPr>
              <a:t>Opportunity</a:t>
            </a:r>
          </a:p>
          <a:p>
            <a:pPr>
              <a:spcAft>
                <a:spcPts val="588"/>
              </a:spcAft>
            </a:pPr>
            <a:r>
              <a:rPr lang="en-US" dirty="0">
                <a:gradFill>
                  <a:gsLst>
                    <a:gs pos="2917">
                      <a:schemeClr val="tx1"/>
                    </a:gs>
                    <a:gs pos="30000">
                      <a:schemeClr val="tx1"/>
                    </a:gs>
                  </a:gsLst>
                  <a:lin ang="5400000" scaled="0"/>
                </a:gradFill>
              </a:rPr>
              <a:t>Build</a:t>
            </a:r>
          </a:p>
          <a:p>
            <a:pPr>
              <a:spcAft>
                <a:spcPts val="588"/>
              </a:spcAft>
            </a:pPr>
            <a:r>
              <a:rPr lang="en-US" dirty="0">
                <a:gradFill>
                  <a:gsLst>
                    <a:gs pos="2917">
                      <a:schemeClr val="tx1"/>
                    </a:gs>
                    <a:gs pos="30000">
                      <a:schemeClr val="tx1"/>
                    </a:gs>
                  </a:gsLst>
                  <a:lin ang="5400000" scaled="0"/>
                </a:gradFill>
              </a:rPr>
              <a:t>Transform</a:t>
            </a:r>
          </a:p>
          <a:p>
            <a:pPr>
              <a:spcAft>
                <a:spcPts val="588"/>
              </a:spcAft>
            </a:pPr>
            <a:r>
              <a:rPr lang="en-US" dirty="0">
                <a:gradFill>
                  <a:gsLst>
                    <a:gs pos="2917">
                      <a:schemeClr val="tx1"/>
                    </a:gs>
                    <a:gs pos="30000">
                      <a:schemeClr val="tx1"/>
                    </a:gs>
                  </a:gsLst>
                  <a:lin ang="5400000" scaled="0"/>
                </a:gradFill>
              </a:rPr>
              <a:t>Code Samples</a:t>
            </a:r>
          </a:p>
          <a:p>
            <a:pPr>
              <a:spcAft>
                <a:spcPts val="588"/>
              </a:spcAft>
            </a:pPr>
            <a:r>
              <a:rPr lang="en-US" dirty="0">
                <a:gradFill>
                  <a:gsLst>
                    <a:gs pos="2917">
                      <a:schemeClr val="tx1"/>
                    </a:gs>
                    <a:gs pos="30000">
                      <a:schemeClr val="tx1"/>
                    </a:gs>
                  </a:gsLst>
                  <a:lin ang="5400000" scaled="0"/>
                </a:gradFill>
              </a:rPr>
              <a:t>Patterns &amp; Practices</a:t>
            </a:r>
          </a:p>
          <a:p>
            <a:pPr>
              <a:spcAft>
                <a:spcPts val="588"/>
              </a:spcAft>
            </a:pPr>
            <a:r>
              <a:rPr lang="en-US" dirty="0">
                <a:gradFill>
                  <a:gsLst>
                    <a:gs pos="2917">
                      <a:schemeClr val="tx1"/>
                    </a:gs>
                    <a:gs pos="30000">
                      <a:schemeClr val="tx1"/>
                    </a:gs>
                  </a:gsLst>
                  <a:lin ang="5400000" scaled="0"/>
                </a:gradFill>
              </a:rPr>
              <a:t>API Reference</a:t>
            </a:r>
          </a:p>
          <a:p>
            <a:pPr>
              <a:spcAft>
                <a:spcPts val="588"/>
              </a:spcAft>
            </a:pPr>
            <a:r>
              <a:rPr lang="en-US" dirty="0">
                <a:gradFill>
                  <a:gsLst>
                    <a:gs pos="2917">
                      <a:schemeClr val="tx1"/>
                    </a:gs>
                    <a:gs pos="30000">
                      <a:schemeClr val="tx1"/>
                    </a:gs>
                  </a:gsLst>
                  <a:lin ang="5400000" scaled="0"/>
                </a:gradFill>
              </a:rPr>
              <a:t>Community</a:t>
            </a:r>
          </a:p>
          <a:p>
            <a:pPr>
              <a:spcAft>
                <a:spcPts val="588"/>
              </a:spcAft>
            </a:pPr>
            <a:endParaRPr lang="en-US" dirty="0">
              <a:gradFill>
                <a:gsLst>
                  <a:gs pos="2917">
                    <a:schemeClr val="tx1"/>
                  </a:gs>
                  <a:gs pos="30000">
                    <a:schemeClr val="tx1"/>
                  </a:gs>
                </a:gsLst>
                <a:lin ang="5400000" scaled="0"/>
              </a:gradFill>
            </a:endParaRPr>
          </a:p>
          <a:p>
            <a:endParaRPr lang="en-US" dirty="0"/>
          </a:p>
        </p:txBody>
      </p:sp>
      <p:sp>
        <p:nvSpPr>
          <p:cNvPr id="8" name="Title 7"/>
          <p:cNvSpPr>
            <a:spLocks noGrp="1"/>
          </p:cNvSpPr>
          <p:nvPr>
            <p:ph type="title"/>
          </p:nvPr>
        </p:nvSpPr>
        <p:spPr/>
        <p:txBody>
          <a:bodyPr/>
          <a:lstStyle/>
          <a:p>
            <a:r>
              <a:rPr lang="en-US" dirty="0" smtClean="0"/>
              <a:t>Office 365 Developer Center</a:t>
            </a:r>
            <a:endParaRPr lang="en-US"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1364" r="11243"/>
          <a:stretch/>
        </p:blipFill>
        <p:spPr>
          <a:xfrm>
            <a:off x="4824663" y="1196847"/>
            <a:ext cx="7784432" cy="4861210"/>
          </a:xfrm>
          <a:prstGeom prst="rect">
            <a:avLst/>
          </a:prstGeom>
        </p:spPr>
      </p:pic>
    </p:spTree>
    <p:extLst>
      <p:ext uri="{BB962C8B-B14F-4D97-AF65-F5344CB8AC3E}">
        <p14:creationId xmlns:p14="http://schemas.microsoft.com/office/powerpoint/2010/main" val="2387492816"/>
      </p:ext>
    </p:extLst>
  </p:cSld>
  <p:clrMapOvr>
    <a:masterClrMapping/>
  </p:clrMapOvr>
  <p:transition spd="slow">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5fad15d0-477e-40da-a20d-40d4ca777cbd">
      <UserInfo>
        <DisplayName>Sine Rix</DisplayName>
        <AccountId>305</AccountId>
        <AccountType/>
      </UserInfo>
    </SharedWithUsers>
  </documentManagement>
</p:properties>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E24C5A93-C3E6-42E2-96C9-C8A2BD1201C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593625-DB14-4FB0-B5A9-3269FA9C120B}">
  <ds:schemaRefs>
    <ds:schemaRef ds:uri="http://purl.org/dc/terms/"/>
    <ds:schemaRef ds:uri="http://schemas.microsoft.com/office/2006/documentManagement/types"/>
    <ds:schemaRef ds:uri="http://purl.org/dc/elements/1.1/"/>
    <ds:schemaRef ds:uri="http://schemas.microsoft.com/office/2006/metadata/properties"/>
    <ds:schemaRef ds:uri="5fad15d0-477e-40da-a20d-40d4ca777cbd"/>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1130</Words>
  <Application>Microsoft Office PowerPoint</Application>
  <PresentationFormat>Custom</PresentationFormat>
  <Paragraphs>132</Paragraphs>
  <Slides>12</Slides>
  <Notes>6</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12</vt:i4>
      </vt:variant>
    </vt:vector>
  </HeadingPairs>
  <TitlesOfParts>
    <vt:vector size="22" baseType="lpstr">
      <vt:lpstr>Arial</vt:lpstr>
      <vt:lpstr>Calibri</vt:lpstr>
      <vt:lpstr>Consolas</vt:lpstr>
      <vt:lpstr>Segoe UI</vt:lpstr>
      <vt:lpstr>Segoe UI Light</vt:lpstr>
      <vt:lpstr>Segoe UI Semilight</vt:lpstr>
      <vt:lpstr>Wingdings</vt:lpstr>
      <vt:lpstr>5-30055_Office Template 2012 - 16x9 - White Background</vt:lpstr>
      <vt:lpstr>5-30055_Office Template 2012 - 16x9 - Colored Accent Slides</vt:lpstr>
      <vt:lpstr>2_TEE14 Speaker PPT Template</vt:lpstr>
      <vt:lpstr>Developer Tools</vt:lpstr>
      <vt:lpstr>Office 365 APIs </vt:lpstr>
      <vt:lpstr>Continuous innovation</vt:lpstr>
      <vt:lpstr>Tools</vt:lpstr>
      <vt:lpstr>Developer template and usage</vt:lpstr>
      <vt:lpstr>Developer sites and remote development</vt:lpstr>
      <vt:lpstr>PowerPoint Presentation</vt:lpstr>
      <vt:lpstr>Resources</vt:lpstr>
      <vt:lpstr>Office 365 Developer Center</vt:lpstr>
      <vt:lpstr>Office Blogs</vt:lpstr>
      <vt:lpstr>GitHub</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2014-07-11T16:37:45Z</dcterms:created>
  <dcterms:modified xsi:type="dcterms:W3CDTF">2015-01-14T19:45:41Z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y fmtid="{D5CDD505-2E9C-101B-9397-08002B2CF9AE}" pid="4" name="DocVizMetadataToken">
    <vt:lpwstr>300x187x1</vt:lpwstr>
  </property>
</Properties>
</file>

<file path=docProps/thumbnail.jpeg>
</file>